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74" r:id="rId14"/>
    <p:sldId id="275" r:id="rId15"/>
    <p:sldId id="266" r:id="rId16"/>
    <p:sldId id="267" r:id="rId17"/>
    <p:sldId id="270" r:id="rId18"/>
    <p:sldId id="268" r:id="rId19"/>
    <p:sldId id="269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22C0EC-83FC-4514-8FD5-8CB01DDEB6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7D7AB9-9AE8-4D25-A51A-7D075030AEB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3D31B6-B87F-4212-AD66-A5B4F4F19FB2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151C0C3-38AA-4888-B621-167E94315C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25E87D1-E077-473E-988A-226C29A88C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5CFDA-9A2C-4C78-A23F-DC3E667501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522FC-B973-4244-9FEB-C44A4886C2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EDFA1AC-FE47-4D26-97F8-1446470DE7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24E5407B-9B3E-4BF3-B686-4BBEBFED25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F47A57A8-1291-4455-BD6B-48D0F628CE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Your preferences not someone else's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Do not have to use “official forms, however must be notarized and witnessed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043CC1BB-96F8-4346-8008-AEE5A590CB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691900-40B0-4B15-8C39-CFD7CB310711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E7E46C8B-144D-44DD-A8BF-E1C1D4FC71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54D1EEDD-326F-4C43-BECD-659ACD45CA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 WV the Bureau of Senior Services houses most of the information regarding advance directives. BHHF hosts a toolkit on psychiatric advance directives on their website http://www.wvdhhr.org/bhhf/adv_direct1.asp developed by Ted Johnson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11790-4400-4FED-9894-CC18BFCFDD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4E184D-0532-460B-9FEC-4A94C9A94C82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CFD8DBFC-45D4-439A-AF1F-7971F6553E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9FD10BB2-5A39-42FA-8DA6-CA10DFC725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Providers: At time of admission (better late than ever)</a:t>
            </a:r>
          </a:p>
          <a:p>
            <a:pPr eaLnBrk="1" hangingPunct="1"/>
            <a:r>
              <a:rPr lang="en-US" altLang="en-US"/>
              <a:t>Healthcare Plans: at time of enrollment into plan</a:t>
            </a:r>
          </a:p>
          <a:p>
            <a:pPr eaLnBrk="1" hangingPunct="1"/>
            <a:r>
              <a:rPr lang="en-US" altLang="en-US"/>
              <a:t>Home health providers: Before receiving care</a:t>
            </a:r>
          </a:p>
          <a:p>
            <a:pPr eaLnBrk="1" hangingPunct="1"/>
            <a:r>
              <a:rPr lang="en-US" altLang="en-US"/>
              <a:t>Hospice: when initially receiving care 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357041-6B81-4BAC-9A6B-E74266F225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B5BF87-143F-48DA-9322-6D9B17E148FF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A3DAFF30-3F1B-4CCE-B9FD-3D6405A8D9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595BA28F-4901-4DB3-A050-265EF7060A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72C25-9E6D-434C-8A65-63AD010D99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1EE2B-AE56-48F1-8E13-62C2D89C365C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54468355-DB0F-4EE3-952E-398C24DAA7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41114366-C7FE-409B-A510-CA4AB4DE39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Please note also that West Virginia’s involuntary treatment laws still apply: this means that if you were considered a danger to yourself or others, your documents might be overridden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A02BEB72-AC52-4286-B941-730F61F00B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DC80D8-2628-47A2-865F-ECF7083B4556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70D34A37-B01E-4C08-943F-924AFCACC5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F2AB4FFC-04D8-4075-AF6D-358DD8197D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Federal law complaints section applyies to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87132-ADD2-47B6-B885-47A4CCFB40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2794F3-CEF5-40B2-9FD4-5AA1F396676C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C8CEB6BB-A89C-4BAB-855E-9175C952C3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BD5FCC7-9BEF-47D6-BE2C-CBD073EF76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The witnesses may not be relatives, beneficiaries of your estate or attending physician. 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If you also appoint an agent, your agent cannot also act as a witness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For SAMPLE forms contact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WV Bureau of Senior Services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1900 Kanawha Blvd. East</a:t>
            </a:r>
            <a:br>
              <a:rPr lang="en-US" dirty="0"/>
            </a:br>
            <a:r>
              <a:rPr lang="en-US" dirty="0"/>
              <a:t>Charleston, WV 25305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Phone: (304) 558-3317, (877) 987-3646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Caring Connections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1731 King St., Suite 100, Alexandria, VA 22314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www.caringinfo.org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800/658-8898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OR http://www.upennrrtc.org/resources/view.php?tool_id=200  </a:t>
            </a:r>
            <a:r>
              <a:rPr lang="en-US" b="1" dirty="0"/>
              <a:t>ADVANCE SELF-ADVOCACY PLAN (ASAP)</a:t>
            </a: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CF473258-6B30-441F-881C-86B24CAAD7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F51B44-ACB0-4F3A-A78E-DD42099C2609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2971C556-EB54-47E6-87DB-BA8E191FFC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1AB0D349-F81D-4D0F-A279-D098406CD3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/>
              <a:t>”Five Wishes” </a:t>
            </a:r>
            <a:r>
              <a:rPr lang="en-US" altLang="en-US"/>
              <a:t>WV Bureau of Senior Services</a:t>
            </a:r>
          </a:p>
          <a:p>
            <a:pPr eaLnBrk="1" hangingPunct="1">
              <a:spcBef>
                <a:spcPct val="0"/>
              </a:spcBef>
            </a:pPr>
            <a:endParaRPr lang="en-US" altLang="en-US" b="1"/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ADVANCE SELF-ADVOCACY PLAN (ASAP) </a:t>
            </a:r>
            <a:r>
              <a:rPr lang="en-US" altLang="en-US"/>
              <a:t>University of Pennsylvania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Mental Health Advance Directive </a:t>
            </a:r>
            <a:r>
              <a:rPr lang="en-US" altLang="en-US"/>
              <a:t>Baker Act Handbook and User Reference Guide / 2002 State of Florida Department of Children &amp; Families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F9891829-77B5-444F-90D8-D60FC3B8F7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F33589-1C2B-47D2-BCB2-2AD753B4129C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6B785231-30CB-4121-B978-35AD1A4DAC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3967708F-40AC-4203-97A2-233F82D802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Your preferences not someone else's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Details regarding treatments you do or do not want</a:t>
            </a:r>
          </a:p>
          <a:p>
            <a:pPr lvl="1" eaLnBrk="1" hangingPunct="1">
              <a:spcBef>
                <a:spcPct val="0"/>
              </a:spcBef>
            </a:pPr>
            <a:endParaRPr lang="en-US" altLang="en-US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May be similar to instructions you would leave with a health care agent (power of attorney)</a:t>
            </a:r>
          </a:p>
          <a:p>
            <a:pPr lvl="1" eaLnBrk="1" hangingPunct="1">
              <a:spcBef>
                <a:spcPct val="0"/>
              </a:spcBef>
            </a:pPr>
            <a:endParaRPr lang="en-US" altLang="en-US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In WV could include wishes regarding psychiatric care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92AE4F2F-9F84-4A06-8A84-6638AB2EEA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CD8DD9-7E4C-4BD6-ACBA-52352B51B164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11AEB849-89C8-4DB1-804D-9FCA325373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23E3458C-EA40-4963-8290-02F3298C36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Should be specific in regards to when it should take effect</a:t>
            </a:r>
          </a:p>
          <a:p>
            <a:pPr lvl="1" eaLnBrk="1" hangingPunct="1">
              <a:spcBef>
                <a:spcPct val="0"/>
              </a:spcBef>
            </a:pPr>
            <a:endParaRPr lang="en-US" altLang="en-US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Designee should be someone you know and trust – and who is aware of your desires and the reasons for them.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FCE2F186-308F-4E41-A80C-570EC36B49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7295D0-3D64-47FB-9E7D-90A1E75BCFD9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5E6F780B-8971-4C8F-AADA-5A35E91949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80CDB1D5-DF18-4C47-AE03-7D6B54B7E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Your preferences not someone else's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35C4CB66-433B-43BC-801D-83723710F1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8B5824-07E6-49B4-97AC-1357332EC44A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C26A7687-8827-431F-906B-5347FFFA13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D7317EB5-A048-4D9F-9FAB-3CF5927ABF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When it should be used consider: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Events that would trigger use (crisis, etc.) be specific and describe behaviors to look for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Describe who should and shouldn’t be involved in your care (family members, providers, etc.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Specific treatments you do or do not want (medications, therapy, peer support, etc.)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your treating healthcare provider;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CONSIDER ADDING A SECOND PERSON AS A REPRESENTATIVE IN CASE THE OTHE RPERSON IS NOT AVAILABLE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POWER OF ATTORNEY CANNOT BE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• an employee of your treating healthcare provider, unless related to you;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• an owner, operator, or administrator of a healthcare facility in which you are 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patient or in which you reside; 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• an employee, owner, operator, or administrator of a healthcare facility in which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you are a patient or in which you reside, unless related to you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E8016473-143E-4443-B041-D1F547E159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395626-5E1A-4A04-9302-B6FC90F5C5C5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8A665402-4DBE-4DA6-8DCF-355BD9B9DA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3D8BE5-F66B-46B5-A359-543D71FC6E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Place(s) you want treatment to be provided or place(s) you do not want to go for treatment; </a:t>
            </a:r>
            <a:endParaRPr lang="en-US" sz="1050" dirty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Preferences about electroconvulsive treatment; </a:t>
            </a:r>
            <a:endParaRPr lang="en-US" sz="1050" dirty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Your wishes about seclusion and/or restraint; </a:t>
            </a:r>
            <a:endParaRPr lang="en-US" sz="1050" dirty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Instructions about care of your children, if you have any; </a:t>
            </a:r>
            <a:endParaRPr lang="en-US" sz="1050" dirty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Preferences for aspects of medical care (life sustaining treatments, "do not resuscitate orders," organ donation, etc.); </a:t>
            </a:r>
            <a:endParaRPr lang="en-US" sz="105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      Preferences for length-of-stay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EXAMPLE ON PAST EXPEREINCE: I DO NOT WANT TO TAKE DEPAKOTE BECAUSE IT MAKES ME SICK TO MY STOMACH AND I CANNOT EAT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602F78A0-C406-402E-9FAB-100CFB8EFE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10C4C9-E59F-4A7E-8D28-480ABBA72C50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30E4CA3A-3678-454C-8ED8-7B0EB73876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C4AF5B11-3643-48D5-AD84-F3F2AE2671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If you have a durable power of attorney, give a copy or the original to your agent or proxy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Ask your physician to make your advance directive part of your permanent medical record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Keep a copy of your advance directive in a safe place where it can be found easily, if it is needed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Keep a small card in your purse or wallet stating that you have an advance directive, where it is located and who your agent or proxy is, if you have named one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8EF81A45-B3FE-44E3-A4A2-D1DAA2A0EB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2418F1-5073-41C4-AA0D-97BE5BA38FAF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388EF381-D6A9-4B89-8BA2-699D0979A3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5988E163-1607-4F14-A6AE-6C4FCC23E8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Be reasonable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Don’t ask for treatment that isn't available (example: if you request electroconvulsive treatment (ECT) in a state operated hospital in WV you cannot receive it)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AE7B10FD-1F22-40D3-97CD-D310BAF80A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504F06-0985-4712-8523-0D38099C300F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D6EAB913-4132-4332-A411-8CCDB50B12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E1F0E6BA-E50C-4A1E-915E-96B40113F9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3A4F7-EDCC-402A-980A-B82AA27ED2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5C6A10-DDDB-4CAF-8E23-BB9EC2E3C7EA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20DB86-A4FE-4AE9-810E-6BF634E3C3F2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C871A9-3910-4A87-8A18-0388F373C818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C0D04E5-DCB6-4B42-8CE6-755120B96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21FF6-1CE0-441F-B7E5-B4984761EAAF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0B85DAC-EACE-4B63-B90A-FEB1962A7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011CCB8-80B1-4091-BEDF-CE4C18A3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6A8DF7-664E-42A7-9597-1EE6F9C055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659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174A8-B188-4D53-953C-7794D6B44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7FEB-52CC-4E8A-B7C2-9D31AC303633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6B176-4ABC-4F3A-BC84-8A991F7E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31E29-FE7A-425F-A02C-2FF68E35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346AD-500C-41BA-9EEA-65342427C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40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57F502-95E5-4B82-897D-A8DC8D162D9A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8C86A0-C8BF-4043-B4E2-655B75CCC235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12CC80A-97B6-4AD5-BD97-8A35206AC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21B95-2977-43A7-A399-2160D4F10A9F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E07FB63-5BE9-4459-B466-69F45F8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DA7746F-030D-4833-B70C-1FF9FF17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70FB9-7E2E-4AEF-95E6-A75B6CF9E2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41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6126D-A06B-496E-B492-419C113DC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9C42-BAA9-4A30-86A3-F81091281556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C0FF5-7BA2-41D7-82CA-419907E93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C6394-24A3-4552-860C-871491F9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6AA0A-AC6C-4D30-A970-C0D8DB3A19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80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072073-9FCD-4CD0-A7F8-9C7DDBE653DC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174E0-BC82-4AD8-96E4-2475B6D6524F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2879386-2E5F-4210-8503-D542F370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B8A8F-BFFB-4EEE-AC98-559A651E2840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74FF1AC-B2C3-4388-8741-6320E75E0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23C7090-26B8-40D2-9121-8AAB5AFD3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0946FC-0626-47DE-A088-E23BD12A36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58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43A30B-CC45-4F3B-B22E-0B7FE05A1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64C90-691C-44D4-A154-DA3214956955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BD10F4-A03D-4CC4-872E-4427ACB4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1A2DB7-4A8A-42EB-9FC3-DEDB16FE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5E775-042A-400E-B861-AE55E9A388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06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CF14282-93D1-4B9D-8906-80C39240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847D-363C-4364-BB0C-A5855ECFF92B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FB92EB-35A6-4CF1-9C60-4387FC7B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57FD6FF-850A-416A-BBE7-B4220F15B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7D7C5-DB1A-40E0-8387-D1E83BD7A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7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1D0D0EB-F03E-4F88-A222-3376CF62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D7BC3-16BE-4C38-A08C-FD79D664F5D3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7D27606-0A46-418F-B052-8954C74C0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0092273-C96B-4218-A715-3D0996DB1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936BF-0A5F-483B-B1C7-52F0E98194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43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C52040-09FC-4351-A163-943B9CA7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2DA12-9447-4E65-9E9F-801A5BA466CA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3BD41-447E-4A4C-B454-38D6C2373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D7871-B496-4FA3-8CE5-1E292E3E8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F686E-791E-4D95-9A69-D8AF01290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48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3ED87A-610B-4288-86C1-B540FB4D8937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31989-7264-444E-A336-DE5EF3EC0B2E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9DC4E86-B4A1-4855-B10A-8E33D01B5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84AE3-7732-4CE5-B9F7-9D0A2AB3F3FC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88FC5B7-93FF-4DE1-83BF-0E48C0183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8D71732-90D5-4084-BE7B-698B2D2FD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2A34A-CAC7-4B36-ACE6-6A320E421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11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4084250-3F46-4EF0-99FF-E1996D9123DD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9C50D4-2D60-4A74-B9EB-9330AF7B4E69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768F628-DA80-47D0-8017-1B040CF016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339C0-6D6B-420B-8843-DA28718E6715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2A38335-54CD-4094-9DDF-57F82C7D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C69BFE32-2448-47EA-AA62-AF6B31DC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DD26D24B-D4E8-4388-8427-7CC028BEE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159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F3449AB-0A09-4310-8E22-5ED3B452DD54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4ADFD2-AF04-4489-BDB0-275F0C3EBA72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11509E-5E91-434E-9150-11A4CA97B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7BE4AD62-9E96-4416-9098-75D4D353A2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4BD76-6060-4687-A887-75997D4DD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2A5A712-06C4-4422-A150-FD8C4B14D0BD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914B7-113F-4BA0-8756-C4E51C294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9B4A3-67A7-4168-9DEE-61E21198E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150EA836-72CD-46A1-9F76-39F9AD1938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6" r:id="rId2"/>
    <p:sldLayoutId id="2147483752" r:id="rId3"/>
    <p:sldLayoutId id="2147483747" r:id="rId4"/>
    <p:sldLayoutId id="2147483748" r:id="rId5"/>
    <p:sldLayoutId id="2147483749" r:id="rId6"/>
    <p:sldLayoutId id="2147483753" r:id="rId7"/>
    <p:sldLayoutId id="2147483754" r:id="rId8"/>
    <p:sldLayoutId id="2147483755" r:id="rId9"/>
    <p:sldLayoutId id="2147483750" r:id="rId10"/>
    <p:sldLayoutId id="21474837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rrtc.org/resources/view.php?tool_id=200" TargetMode="External"/><Relationship Id="rId2" Type="http://schemas.openxmlformats.org/officeDocument/2006/relationships/hyperlink" Target="http://www.wvadvocate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rc-pad.org/component/option,com_frontpage/Itemid,1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B0D06-9302-42BC-ADB1-63B8F42AE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2161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Psychiatric Advance Directives</a:t>
            </a:r>
          </a:p>
        </p:txBody>
      </p:sp>
      <p:sp>
        <p:nvSpPr>
          <p:cNvPr id="8195" name="Subtitle 2">
            <a:extLst>
              <a:ext uri="{FF2B5EF4-FFF2-40B4-BE49-F238E27FC236}">
                <a16:creationId xmlns:a16="http://schemas.microsoft.com/office/drawing/2014/main" id="{EFDD3F15-A344-4671-90C5-0D409B31F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altLang="en-US"/>
              <a:t>Information For Consumers</a:t>
            </a: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3A1F8469-C23A-462A-A65D-381A6922F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7543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West Virginia Advocates</a:t>
            </a:r>
          </a:p>
          <a:p>
            <a:pPr algn="ctr" eaLnBrk="1" hangingPunct="1"/>
            <a:r>
              <a:rPr lang="en-US" altLang="en-US" b="1"/>
              <a:t>Protection and Advocacy for Individuals with Mental Illness Advisory Council</a:t>
            </a:r>
          </a:p>
          <a:p>
            <a:pPr eaLnBrk="1" hangingPunct="1"/>
            <a:r>
              <a:rPr lang="en-US" altLang="en-US"/>
              <a:t>This information was developed to raise awareness of Psychiatric Advance Directives.  It is not intended to provide legal or medical advice.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42CC4B84-00DB-41CE-AA55-96FE6B58D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Rights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9F2B91DE-2E46-454A-8991-3978097A0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To be informed of your right to create a psychiatric advance directive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Remember you have the right to revoke your advance directive at any time and choose not to follow it – and you may do that verbally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 treatment you prefer in crisis maybe different than your usual treatment that keeps you well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BDE2E39-79EF-43E5-AAC5-5A54769C7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Community Education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B9587FB1-3BF3-4BFA-AE06-965E8583D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	Same written materials do not have to be provided in all settings however all must:</a:t>
            </a:r>
          </a:p>
          <a:p>
            <a:pPr eaLnBrk="1" hangingPunct="1"/>
            <a:r>
              <a:rPr lang="en-US" altLang="en-US"/>
              <a:t>Define a advance directive</a:t>
            </a:r>
          </a:p>
          <a:p>
            <a:pPr eaLnBrk="1" hangingPunct="1"/>
            <a:r>
              <a:rPr lang="en-US" altLang="en-US"/>
              <a:t>Emphasize that it is designed for consumers to exercise self direction over healthcare</a:t>
            </a:r>
          </a:p>
          <a:p>
            <a:pPr eaLnBrk="1" hangingPunct="1"/>
            <a:r>
              <a:rPr lang="en-US" altLang="en-US"/>
              <a:t>Describe applicable state law regarding advance directives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F8A1D928-222F-4187-BA82-E34B871FD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Community Education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0DE59CE-3EF3-40AB-9B31-755212122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 information distributed must be current</a:t>
            </a:r>
          </a:p>
          <a:p>
            <a:pPr lvl="1" eaLnBrk="1" hangingPunct="1"/>
            <a:r>
              <a:rPr lang="en-US" altLang="en-US"/>
              <a:t>Must include state law revisions within 90 days of effective date of the revision </a:t>
            </a:r>
          </a:p>
          <a:p>
            <a:pPr lvl="1" eaLnBrk="1" hangingPunct="1"/>
            <a:r>
              <a:rPr lang="en-US" altLang="en-US"/>
              <a:t>Providers may contract with other entities to provide the information, however the provider is legally responsible for ensuring education occurs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6D4E224-4503-4043-B526-D045CBEA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When Information on AD Policies Must Be Provided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D84F683-240F-46CC-995A-FC6D58D02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 time of admission</a:t>
            </a:r>
          </a:p>
          <a:p>
            <a:pPr eaLnBrk="1" hangingPunct="1"/>
            <a:r>
              <a:rPr lang="en-US" altLang="en-US"/>
              <a:t>Upon enrollment in a healthcare plan</a:t>
            </a:r>
          </a:p>
          <a:p>
            <a:pPr eaLnBrk="1" hangingPunct="1"/>
            <a:r>
              <a:rPr lang="en-US" altLang="en-US"/>
              <a:t>Before receiving care</a:t>
            </a:r>
          </a:p>
          <a:p>
            <a:pPr eaLnBrk="1" hangingPunct="1"/>
            <a:r>
              <a:rPr lang="en-US" altLang="en-US"/>
              <a:t>When initially receiving care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1411FE5-342D-4E47-A835-95E00C908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Family receipt of Advance Directive Information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93F4EA6F-1147-4937-9ED6-A3F050B58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Providers may give information regarding a advance directive when:</a:t>
            </a:r>
          </a:p>
          <a:p>
            <a:pPr lvl="1" eaLnBrk="1" hangingPunct="1"/>
            <a:r>
              <a:rPr lang="en-US" altLang="en-US"/>
              <a:t>The consumer is incapacitated and unable to receive information due to a mental disorder or a incapacitating condition, or if the consumer is unable to articulate whether or not they have a advance directive</a:t>
            </a:r>
          </a:p>
          <a:p>
            <a:pPr lvl="1" eaLnBrk="1" hangingPunct="1"/>
            <a:r>
              <a:rPr lang="en-US" altLang="en-US" b="1" u="sng"/>
              <a:t>The information must be given to the consumer once they are no longer incapacitated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54018F1B-B67F-4509-8AF0-7202D3581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Rights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5B83F579-42E3-490E-A295-DAF3E7C99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Providers must honor your psychiatric advance directive unless:</a:t>
            </a:r>
          </a:p>
          <a:p>
            <a:pPr eaLnBrk="1" hangingPunct="1"/>
            <a:r>
              <a:rPr lang="en-US" altLang="en-US" sz="2400"/>
              <a:t> </a:t>
            </a:r>
            <a:r>
              <a:rPr lang="en-US" altLang="en-US" sz="2800"/>
              <a:t>It is withdrawn verbally or in writing by you</a:t>
            </a:r>
          </a:p>
          <a:p>
            <a:pPr eaLnBrk="1" hangingPunct="1"/>
            <a:r>
              <a:rPr lang="en-US" altLang="en-US" sz="2800"/>
              <a:t>The provider does not have the resources to provide the treatment</a:t>
            </a:r>
          </a:p>
          <a:p>
            <a:pPr eaLnBrk="1" hangingPunct="1"/>
            <a:r>
              <a:rPr lang="en-US" altLang="en-US" sz="2800"/>
              <a:t>A provider believes that the directive would </a:t>
            </a:r>
            <a:r>
              <a:rPr lang="en-US" altLang="en-US" sz="2800" b="1"/>
              <a:t>endanger </a:t>
            </a:r>
            <a:r>
              <a:rPr lang="en-US" altLang="en-US" sz="2800"/>
              <a:t>your </a:t>
            </a:r>
            <a:r>
              <a:rPr lang="en-US" altLang="en-US" sz="2800" b="1"/>
              <a:t>life</a:t>
            </a:r>
            <a:r>
              <a:rPr lang="en-US" altLang="en-US" sz="2800"/>
              <a:t> or be dangerous to others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88A52741-365C-47C9-9957-AC8B6E20D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Rights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9E9CFD3A-A475-4390-98E0-E0E89CC86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If a provider does not honor your psychiatric advance directive they must:</a:t>
            </a:r>
          </a:p>
          <a:p>
            <a:pPr eaLnBrk="1" hangingPunct="1"/>
            <a:r>
              <a:rPr lang="en-US" altLang="en-US"/>
              <a:t>Tell you the </a:t>
            </a:r>
            <a:r>
              <a:rPr lang="en-US" altLang="en-US" b="1"/>
              <a:t>reason for not honoring </a:t>
            </a:r>
            <a:r>
              <a:rPr lang="en-US" altLang="en-US"/>
              <a:t>your advance psychiatric directive</a:t>
            </a:r>
          </a:p>
          <a:p>
            <a:pPr lvl="1" eaLnBrk="1" hangingPunct="1"/>
            <a:r>
              <a:rPr lang="en-US" altLang="en-US"/>
              <a:t>It must be due to lack of resources, or because the provider feels your preferences would endanger your life or others’ lives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66EF7C0-2B6D-4E62-9832-BD5A6FCAB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What to do if directives are not being followed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E3DB86D8-07AE-4586-B723-21232910C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Complaints can be filed with the agency that surveys and certifies Medicare and Medicaid providers</a:t>
            </a:r>
          </a:p>
          <a:p>
            <a:pPr eaLnBrk="1" hangingPunct="1"/>
            <a:r>
              <a:rPr lang="en-US" altLang="en-US"/>
              <a:t>Providers and healthcare plans must inform consumers they have this right, and how to file a complaint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98BDD47C-EC64-43E0-B1B3-8693A63A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Legal Document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0DFD7D3F-1E60-47B8-8B55-83FCDA8E8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Making it a legal document</a:t>
            </a:r>
          </a:p>
          <a:p>
            <a:pPr eaLnBrk="1" hangingPunct="1"/>
            <a:r>
              <a:rPr lang="en-US" altLang="en-US"/>
              <a:t>The West Virginia Living Will form and / or Power of Attorney form can be used, but don’t have to </a:t>
            </a:r>
          </a:p>
          <a:p>
            <a:pPr eaLnBrk="1" hangingPunct="1"/>
            <a:r>
              <a:rPr lang="en-US" altLang="en-US"/>
              <a:t>Signed with two witness in front of a notary public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54D085E3-7DC6-4B74-A9DC-416E78545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Format for Directive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F0219A6D-161F-4D9F-B6C0-304CB75A4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Do not have to use the “living will” format for a advance directive to be legal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FF642-78C2-4211-AF5F-5089E6BDF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What is it?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ADA05823-005E-4A0F-87BD-699894D0F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Psychiatric Advance Directives: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	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	Used to document a individual’s specific instructions or preferences regarding mental health treatment, in preparation for the possibility that the person may lose capacity to give or withhold informed consent to treatment during a crisis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BCEE-A5E8-4602-A79E-F2CCA3D0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Resources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8F366D0-3725-4A86-B9FF-C48FEEBF9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West Virginia Advocates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hlinkClick r:id="rId2"/>
              </a:rPr>
              <a:t>http://www.wvadvocates.org</a:t>
            </a: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(800) 950-5250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WV Bureau of Senior Services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(877) 987-3646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b="1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Caring Connections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www.caringinfo.org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800/658-8898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b="1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ADVANCE SELF-ADVOCACY PLAN (ASAP)</a:t>
            </a: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hlinkClick r:id="rId3"/>
              </a:rPr>
              <a:t>http://www.upennrrtc.org/resources/view.php?tool_id=200</a:t>
            </a: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NATIONAL RESOURCE CENTER ON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PSYCHIATRIC ADVANCE DIRECTIVES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hlinkClick r:id="rId4"/>
              </a:rPr>
              <a:t>http://www.nrc-pad.org/component/option,com_frontpage/Itemid,1/</a:t>
            </a:r>
            <a:r>
              <a:rPr lang="en-US" sz="2400" dirty="0"/>
              <a:t>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 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  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695074E0-9DCE-451D-98BC-8E655E7C6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What can I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96EF7-225D-4570-A56F-5D6DE518A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/>
              <a:t>Three options for developing a Psychiatric Advance Directive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Living Will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Medical Power of Attorney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Combination of Living Will and Medical Power of Attorney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CAD3B06C-753D-48D8-838F-697D7AE27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Living Will</a:t>
            </a:r>
            <a:br>
              <a:rPr lang="en-US" dirty="0"/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881FE199-AB71-4758-A833-A1834C53E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 eaLnBrk="1" hangingPunct="1"/>
            <a:r>
              <a:rPr lang="en-US" altLang="en-US"/>
              <a:t>States your wishes about medical care in the event that you can no longer make your own decisions</a:t>
            </a:r>
          </a:p>
          <a:p>
            <a:pPr marL="914400" lvl="1" indent="-514350"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9DDAD7AF-7B08-4D18-9C5E-BB372A196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Medical Power of Attorney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A15C63F-0420-443B-A1DF-24726943C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 eaLnBrk="1" hangingPunct="1"/>
            <a:r>
              <a:rPr lang="en-US" altLang="en-US"/>
              <a:t>Lets you name someone to make decisions about your medical care</a:t>
            </a:r>
          </a:p>
          <a:p>
            <a:pPr marL="914400" lvl="1" indent="-514350"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marL="914400" lvl="1" indent="-514350"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87430B39-BFAD-4537-BE4D-70E058EF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Benefits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3A3992F5-F90D-40EF-8AB5-13262FC1A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Self direction over care</a:t>
            </a:r>
          </a:p>
          <a:p>
            <a:pPr eaLnBrk="1" hangingPunct="1"/>
            <a:r>
              <a:rPr lang="en-US" altLang="en-US"/>
              <a:t>Decreases chance of involuntary treatment</a:t>
            </a:r>
          </a:p>
          <a:p>
            <a:pPr eaLnBrk="1" hangingPunct="1"/>
            <a:r>
              <a:rPr lang="en-US" altLang="en-US"/>
              <a:t>Enables you to choose your own continuum of care, listing what you need and don’t need – what you know from experience helps you and what does not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E4CAD52E-5D16-4B61-A658-A70279F9E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Consider…..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8AE5FA0-7B1F-4EF5-AAE4-8FBEEE4F2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	</a:t>
            </a:r>
            <a:r>
              <a:rPr lang="en-US" altLang="en-US" u="sng"/>
              <a:t>What should you consider in writing your psychiatric advance directive?</a:t>
            </a:r>
          </a:p>
          <a:p>
            <a:pPr eaLnBrk="1" hangingPunct="1"/>
            <a:r>
              <a:rPr lang="en-US" altLang="en-US"/>
              <a:t>Find someone to help that you trust</a:t>
            </a:r>
          </a:p>
          <a:p>
            <a:pPr eaLnBrk="1" hangingPunct="1"/>
            <a:r>
              <a:rPr lang="en-US" altLang="en-US"/>
              <a:t>Discuss your choices with this individual</a:t>
            </a:r>
          </a:p>
          <a:p>
            <a:pPr eaLnBrk="1" hangingPunct="1"/>
            <a:r>
              <a:rPr lang="en-US" altLang="en-US"/>
              <a:t>Make sure they agree with your choices</a:t>
            </a:r>
          </a:p>
          <a:p>
            <a:pPr eaLnBrk="1" hangingPunct="1"/>
            <a:r>
              <a:rPr lang="en-US" altLang="en-US"/>
              <a:t>Make sure they will advocate for your choices</a:t>
            </a:r>
          </a:p>
          <a:p>
            <a:pPr eaLnBrk="1" hangingPunct="1"/>
            <a:r>
              <a:rPr lang="en-US" altLang="en-US"/>
              <a:t>Be specific about when the PAD should be used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0218A9BD-FCDE-4FB6-A361-7A1592810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Consider…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A02231EB-72CA-4A95-AF54-9954F3AF4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Opportunity to be specific regarding care</a:t>
            </a:r>
          </a:p>
          <a:p>
            <a:pPr eaLnBrk="1" hangingPunct="1"/>
            <a:r>
              <a:rPr lang="en-US" altLang="en-US"/>
              <a:t>Review your psychiatric advance directive with someone on a regular basis…sometimes your preferences may change!</a:t>
            </a:r>
          </a:p>
          <a:p>
            <a:pPr eaLnBrk="1" hangingPunct="1"/>
            <a:r>
              <a:rPr lang="en-US" altLang="en-US"/>
              <a:t>Describe what has happened in the past and why you chose your preferences</a:t>
            </a:r>
          </a:p>
          <a:p>
            <a:pPr eaLnBrk="1" hangingPunct="1"/>
            <a:r>
              <a:rPr lang="en-US" altLang="en-US"/>
              <a:t>Use clear language…instead of  “I prefer not to” state “I do not want” or instead of “I prefer” use “I want”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52B7075A-8898-479E-95A3-C1110E089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Be Clear 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5C5D42D-E9D4-4098-8670-D22200D7C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Your advance directive can include a power of attorney and written instructions, however be clear about when power of attorney takes over and when to follow written instructions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</TotalTime>
  <Words>1611</Words>
  <Application>Microsoft Office PowerPoint</Application>
  <PresentationFormat>On-screen Show (4:3)</PresentationFormat>
  <Paragraphs>185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Corbel</vt:lpstr>
      <vt:lpstr>Wingdings 2</vt:lpstr>
      <vt:lpstr>Wingdings</vt:lpstr>
      <vt:lpstr>Wingdings 3</vt:lpstr>
      <vt:lpstr>Calibri</vt:lpstr>
      <vt:lpstr>Module</vt:lpstr>
      <vt:lpstr>Psychiatric Advance Directives</vt:lpstr>
      <vt:lpstr>What is it?</vt:lpstr>
      <vt:lpstr>What can I do?</vt:lpstr>
      <vt:lpstr>Living Will </vt:lpstr>
      <vt:lpstr>Medical Power of Attorney</vt:lpstr>
      <vt:lpstr>Benefits</vt:lpstr>
      <vt:lpstr>Consider…..</vt:lpstr>
      <vt:lpstr>Consider…</vt:lpstr>
      <vt:lpstr>Be Clear </vt:lpstr>
      <vt:lpstr>Rights</vt:lpstr>
      <vt:lpstr>Community Education</vt:lpstr>
      <vt:lpstr>Community Education</vt:lpstr>
      <vt:lpstr>When Information on AD Policies Must Be Provided</vt:lpstr>
      <vt:lpstr>Family receipt of Advance Directive Information</vt:lpstr>
      <vt:lpstr>Rights</vt:lpstr>
      <vt:lpstr>Rights</vt:lpstr>
      <vt:lpstr>What to do if directives are not being followed</vt:lpstr>
      <vt:lpstr>Legal Document</vt:lpstr>
      <vt:lpstr>Format for Directive</vt:lpstr>
      <vt:lpstr>Resources</vt:lpstr>
    </vt:vector>
  </TitlesOfParts>
  <Company>West Virginia Mental Health Consumers'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Psychiatric Advance Directives</dc:title>
  <dc:creator>STEPPS Coordinator</dc:creator>
  <cp:lastModifiedBy>Terry Hickernell</cp:lastModifiedBy>
  <cp:revision>7</cp:revision>
  <dcterms:created xsi:type="dcterms:W3CDTF">2009-07-08T18:47:31Z</dcterms:created>
  <dcterms:modified xsi:type="dcterms:W3CDTF">2020-03-03T18:47:01Z</dcterms:modified>
</cp:coreProperties>
</file>