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82" r:id="rId5"/>
    <p:sldId id="259" r:id="rId6"/>
    <p:sldId id="260" r:id="rId7"/>
    <p:sldId id="261" r:id="rId8"/>
    <p:sldId id="262" r:id="rId9"/>
    <p:sldId id="279" r:id="rId10"/>
    <p:sldId id="280" r:id="rId11"/>
    <p:sldId id="281" r:id="rId12"/>
    <p:sldId id="275" r:id="rId13"/>
    <p:sldId id="276" r:id="rId14"/>
    <p:sldId id="277" r:id="rId15"/>
    <p:sldId id="278" r:id="rId16"/>
    <p:sldId id="263" r:id="rId17"/>
    <p:sldId id="264" r:id="rId18"/>
    <p:sldId id="265" r:id="rId19"/>
    <p:sldId id="266" r:id="rId20"/>
    <p:sldId id="267" r:id="rId21"/>
    <p:sldId id="268" r:id="rId22"/>
    <p:sldId id="269" r:id="rId23"/>
    <p:sldId id="274" r:id="rId24"/>
    <p:sldId id="270" r:id="rId25"/>
    <p:sldId id="271" r:id="rId26"/>
    <p:sldId id="272" r:id="rId27"/>
    <p:sldId id="27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33322F-58E3-4CA3-9DF9-1C38ADBDDDB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86C575D-F6B6-4D2D-9535-AFF2FCE3342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9E8973-6A53-4052-A9BF-2C63444A99F5}" type="datetimeFigureOut">
              <a:rPr lang="en-US"/>
              <a:pPr>
                <a:defRPr/>
              </a:pPr>
              <a:t>3/3/2020</a:t>
            </a:fld>
            <a:endParaRPr lang="en-US"/>
          </a:p>
        </p:txBody>
      </p:sp>
      <p:sp>
        <p:nvSpPr>
          <p:cNvPr id="4" name="Slide Image Placeholder 3">
            <a:extLst>
              <a:ext uri="{FF2B5EF4-FFF2-40B4-BE49-F238E27FC236}">
                <a16:creationId xmlns:a16="http://schemas.microsoft.com/office/drawing/2014/main" id="{B1C29DCF-BEB1-4567-AAF2-3196CB046BB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0E2A8DE-0944-4241-9563-D3A3779487F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EB9CB93-8895-40C0-B9B9-E04349C7AE4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21D3D20-5E0E-4780-B9CC-D5BC497953F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DBFB884-093C-4301-9B41-5D0E085D639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rc-pad.org/content/view/214/67/images/stories/PDFs/westvirginia_hcpa.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nrc-pad.org/content/view/214/67/images/stories/PDFs/westvirginia_lwform.pdf"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4A01B4C8-4154-428E-9C46-7F8344F9E6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AFB11FE-7594-4AA8-9286-7574BEFF75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Your preferences not someone else's</a:t>
            </a:r>
          </a:p>
          <a:p>
            <a:pPr eaLnBrk="1" hangingPunct="1">
              <a:spcBef>
                <a:spcPct val="0"/>
              </a:spcBef>
            </a:pPr>
            <a:endParaRPr lang="en-US" altLang="en-US"/>
          </a:p>
          <a:p>
            <a:pPr eaLnBrk="1" hangingPunct="1">
              <a:spcBef>
                <a:spcPct val="0"/>
              </a:spcBef>
            </a:pPr>
            <a:r>
              <a:rPr lang="en-US" altLang="en-US"/>
              <a:t>Don’t have to use the state forms for it to be legal</a:t>
            </a:r>
          </a:p>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4B39B425-4814-4B51-922E-412A26F7FF5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66B7B6-8A19-4908-BFB5-38BF79FA0527}"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67ACA17-DFD5-4D91-A63D-49D35B042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0990C2F-4271-4A1E-AA18-56721007A5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WV the Bureau of Senior Services houses most of the information regarding advance directives. BHHF hosts a toolkit on psychiatric advance directives on their website http://www.wvdhhr.org/bhhf/adv_direct1.asp developed by Ted Johnson</a:t>
            </a:r>
          </a:p>
        </p:txBody>
      </p:sp>
      <p:sp>
        <p:nvSpPr>
          <p:cNvPr id="4" name="Slide Number Placeholder 3">
            <a:extLst>
              <a:ext uri="{FF2B5EF4-FFF2-40B4-BE49-F238E27FC236}">
                <a16:creationId xmlns:a16="http://schemas.microsoft.com/office/drawing/2014/main" id="{7B4E6003-A6D0-48ED-8F6D-A8E4FA02DE6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98BAAC-BC59-493C-AFE1-A31005D84286}"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128CDB51-D65F-4C5F-AFD3-04EDA509E7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E1A84E2-BB79-44F7-980E-47CADE2416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Providers: At time of admission (better late than ever)</a:t>
            </a:r>
          </a:p>
          <a:p>
            <a:pPr eaLnBrk="1" hangingPunct="1"/>
            <a:r>
              <a:rPr lang="en-US" altLang="en-US"/>
              <a:t>Healthcare Plans: at time of enrollment into plan</a:t>
            </a:r>
          </a:p>
          <a:p>
            <a:pPr eaLnBrk="1" hangingPunct="1"/>
            <a:r>
              <a:rPr lang="en-US" altLang="en-US"/>
              <a:t>Home health providers: Before receiving care</a:t>
            </a:r>
          </a:p>
          <a:p>
            <a:pPr eaLnBrk="1" hangingPunct="1"/>
            <a:r>
              <a:rPr lang="en-US" altLang="en-US"/>
              <a:t>Hospice: when initially receiving care </a:t>
            </a:r>
          </a:p>
          <a:p>
            <a:pPr eaLnBrk="1" hangingPunct="1"/>
            <a:endParaRPr lang="en-US" altLang="en-US"/>
          </a:p>
        </p:txBody>
      </p:sp>
      <p:sp>
        <p:nvSpPr>
          <p:cNvPr id="4" name="Slide Number Placeholder 3">
            <a:extLst>
              <a:ext uri="{FF2B5EF4-FFF2-40B4-BE49-F238E27FC236}">
                <a16:creationId xmlns:a16="http://schemas.microsoft.com/office/drawing/2014/main" id="{BEA6AAA0-5BD3-4998-A31F-4C695BC95D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7557E7-A688-4F6C-B69E-922161FE3CCD}"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B6E627A-49B8-4E85-85A9-C149A83AD7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791A1DB-A191-4793-8BBC-CB8153430E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944C551-C22C-4EC4-B513-C140091258C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BC32E8-4841-4E66-9462-19F7B2A264D0}"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45A7243A-9633-4408-A3A6-49DB22E8F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962CD4A-51BD-4A5E-AFC4-AE0A4AB0EA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Rights of Behavioral Health Consumers WV CSR 64-74</a:t>
            </a:r>
          </a:p>
        </p:txBody>
      </p:sp>
      <p:sp>
        <p:nvSpPr>
          <p:cNvPr id="32772" name="Slide Number Placeholder 3">
            <a:extLst>
              <a:ext uri="{FF2B5EF4-FFF2-40B4-BE49-F238E27FC236}">
                <a16:creationId xmlns:a16="http://schemas.microsoft.com/office/drawing/2014/main" id="{006531AC-66E0-42A6-9F73-F30123635A7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1CD068-1223-4405-941E-42A2E24A580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E6F5377-7EFF-42AE-B415-4F257637F8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656CAB1-EC1C-4FD3-9099-91CE82941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responsibility is under the federal law, and states must comply</a:t>
            </a:r>
          </a:p>
          <a:p>
            <a:pPr eaLnBrk="1" hangingPunct="1">
              <a:spcBef>
                <a:spcPct val="0"/>
              </a:spcBef>
            </a:pPr>
            <a:r>
              <a:rPr lang="en-US" altLang="en-US"/>
              <a:t>Providers that receive Medicaid and Medicare as payment for services must comply</a:t>
            </a:r>
          </a:p>
          <a:p>
            <a:pPr eaLnBrk="1" hangingPunct="1"/>
            <a:r>
              <a:rPr lang="en-US" altLang="en-US"/>
              <a:t>Responsibility to educate-Federal law-Patient Self Determination Act (1994)</a:t>
            </a:r>
          </a:p>
          <a:p>
            <a:pPr eaLnBrk="1" hangingPunct="1"/>
            <a:r>
              <a:rPr lang="en-US" altLang="en-US"/>
              <a:t>Notification of right to create-State Law-West Virginia Healthcare Decisions Act </a:t>
            </a:r>
            <a:r>
              <a:rPr lang="en-US" altLang="en-US" b="1"/>
              <a:t>AND </a:t>
            </a:r>
            <a:r>
              <a:rPr lang="en-US" altLang="en-US"/>
              <a:t>Behavioral Health Consumer rights</a:t>
            </a:r>
          </a:p>
          <a:p>
            <a:pPr eaLnBrk="1" hangingPunct="1"/>
            <a:endParaRPr lang="en-US" altLang="en-US"/>
          </a:p>
          <a:p>
            <a:pPr eaLnBrk="1" hangingPunct="1"/>
            <a:r>
              <a:rPr lang="en-US" altLang="en-US"/>
              <a:t>Under federal law the State Medicaid agency has a responsibility to provide to you upon request information describing the advance directive law in WV</a:t>
            </a:r>
            <a:endParaRPr lang="en-US" altLang="en-US" b="1"/>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786BF93-A79C-4796-9C4B-745FB9E7905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FA4444-0063-4D0F-955F-1DEB1A616049}"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E6DE113-33FC-413A-A679-C99D515DD4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008C2FFB-1994-42BA-B5EA-AEDA826DF4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Federal law permits providers to contract with entities to do community education, however legal responsibility to make sure its done is on the provider</a:t>
            </a:r>
          </a:p>
        </p:txBody>
      </p:sp>
      <p:sp>
        <p:nvSpPr>
          <p:cNvPr id="34820" name="Slide Number Placeholder 3">
            <a:extLst>
              <a:ext uri="{FF2B5EF4-FFF2-40B4-BE49-F238E27FC236}">
                <a16:creationId xmlns:a16="http://schemas.microsoft.com/office/drawing/2014/main" id="{CA1DDFB5-06C0-447F-94F3-1920B2E0D10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E23697-07BB-4F58-9CF3-458539AE1AAB}"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F2FC540-89A2-4D6E-9C3B-2855971A87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A19B4C2-628C-4E76-A56F-B756D7270E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Rejection of the advance directive must be respected to the same extent that the provider must respect the directi</a:t>
            </a:r>
          </a:p>
          <a:p>
            <a:pPr eaLnBrk="1" hangingPunct="1">
              <a:spcBef>
                <a:spcPct val="0"/>
              </a:spcBef>
            </a:pPr>
            <a:endParaRPr lang="en-US" altLang="en-US"/>
          </a:p>
          <a:p>
            <a:pPr eaLnBrk="1" hangingPunct="1">
              <a:spcBef>
                <a:spcPct val="0"/>
              </a:spcBef>
            </a:pPr>
            <a:r>
              <a:rPr lang="en-US" altLang="en-US"/>
              <a:t>Efforts to require involuntary treatment should be made only when the treatment(s) preferred in the advance directives are not achieving stabilization of the symptoms or when the consumer is deemed to be dangerous to self or others ve itself </a:t>
            </a:r>
          </a:p>
        </p:txBody>
      </p:sp>
      <p:sp>
        <p:nvSpPr>
          <p:cNvPr id="35844" name="Slide Number Placeholder 3">
            <a:extLst>
              <a:ext uri="{FF2B5EF4-FFF2-40B4-BE49-F238E27FC236}">
                <a16:creationId xmlns:a16="http://schemas.microsoft.com/office/drawing/2014/main" id="{5A36F156-82FB-4DE1-8C07-C174EE2C949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51C5ED-D345-48EC-B321-788CCC2D968C}"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8BA9C37-C180-4460-8320-6BDA82B22E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990E477-2008-44E6-94E8-C1B6F5A4E8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Providers: Either reason is used, you should specifically document the concerns for either endangering lives or the specific resources you lack to fulfill the directive</a:t>
            </a:r>
          </a:p>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AAAA4752-0E17-4FFB-811C-461D63BECC7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904462-F174-4FCA-AE49-2933A1AA6DFD}"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D5083C3F-01FF-48C8-A29D-777025CF8A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F432454-5440-4BBB-9F8D-E2D9D028142C}"/>
              </a:ext>
            </a:extLst>
          </p:cNvPr>
          <p:cNvSpPr>
            <a:spLocks noGrp="1"/>
          </p:cNvSpPr>
          <p:nvPr>
            <p:ph type="body" idx="1"/>
          </p:nvPr>
        </p:nvSpPr>
        <p:spPr/>
        <p:txBody>
          <a:bodyPr/>
          <a:lstStyle/>
          <a:p>
            <a:pPr eaLnBrk="1" fontAlgn="auto" hangingPunct="1">
              <a:spcBef>
                <a:spcPts val="0"/>
              </a:spcBef>
              <a:spcAft>
                <a:spcPts val="0"/>
              </a:spcAft>
              <a:defRPr/>
            </a:pPr>
            <a:r>
              <a:rPr lang="en-US" dirty="0"/>
              <a:t>Complaints may include:</a:t>
            </a:r>
          </a:p>
          <a:p>
            <a:pPr marL="228600" indent="-228600" eaLnBrk="1" fontAlgn="auto" hangingPunct="1">
              <a:spcBef>
                <a:spcPts val="0"/>
              </a:spcBef>
              <a:spcAft>
                <a:spcPts val="0"/>
              </a:spcAft>
              <a:buFont typeface="+mj-lt"/>
              <a:buAutoNum type="arabicPeriod"/>
              <a:defRPr/>
            </a:pPr>
            <a:r>
              <a:rPr lang="en-US" dirty="0"/>
              <a:t>Failure to comply with notice of right to create a advance directive</a:t>
            </a:r>
          </a:p>
          <a:p>
            <a:pPr marL="228600" indent="-228600" eaLnBrk="1" fontAlgn="auto" hangingPunct="1">
              <a:spcBef>
                <a:spcPts val="0"/>
              </a:spcBef>
              <a:spcAft>
                <a:spcPts val="0"/>
              </a:spcAft>
              <a:buFont typeface="+mj-lt"/>
              <a:buAutoNum type="arabicPeriod"/>
              <a:defRPr/>
            </a:pPr>
            <a:r>
              <a:rPr lang="en-US" dirty="0"/>
              <a:t>Failure to comply with a advance directive when it was reasonable to do so</a:t>
            </a:r>
          </a:p>
          <a:p>
            <a:pPr marL="228600" indent="-228600" eaLnBrk="1" fontAlgn="auto" hangingPunct="1">
              <a:spcBef>
                <a:spcPts val="0"/>
              </a:spcBef>
              <a:spcAft>
                <a:spcPts val="0"/>
              </a:spcAft>
              <a:buFont typeface="+mj-lt"/>
              <a:buAutoNum type="arabicPeriod"/>
              <a:defRPr/>
            </a:pPr>
            <a:r>
              <a:rPr lang="en-US" dirty="0"/>
              <a:t>Providers failure to provide reasons of refusal to comply with a AD to the consumer</a:t>
            </a:r>
          </a:p>
          <a:p>
            <a:pPr marL="228600" indent="-228600" eaLnBrk="1" fontAlgn="auto" hangingPunct="1">
              <a:spcBef>
                <a:spcPts val="0"/>
              </a:spcBef>
              <a:spcAft>
                <a:spcPts val="0"/>
              </a:spcAft>
              <a:buFont typeface="+mj-lt"/>
              <a:buAutoNum type="arabicPeriod"/>
              <a:defRPr/>
            </a:pPr>
            <a:endParaRPr lang="en-US" dirty="0"/>
          </a:p>
        </p:txBody>
      </p:sp>
      <p:sp>
        <p:nvSpPr>
          <p:cNvPr id="37892" name="Slide Number Placeholder 3">
            <a:extLst>
              <a:ext uri="{FF2B5EF4-FFF2-40B4-BE49-F238E27FC236}">
                <a16:creationId xmlns:a16="http://schemas.microsoft.com/office/drawing/2014/main" id="{1B337ACD-E432-40E3-9C1B-8AE4B49BC1A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2AF08E-4FAF-4413-A94B-FE54937EF882}"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669878A-EC17-4E92-874C-9604FF1C7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3DEDE2B6-EB40-4B8B-A035-6403CF423A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Federal law complaints section applies to states</a:t>
            </a:r>
          </a:p>
        </p:txBody>
      </p:sp>
      <p:sp>
        <p:nvSpPr>
          <p:cNvPr id="4" name="Slide Number Placeholder 3">
            <a:extLst>
              <a:ext uri="{FF2B5EF4-FFF2-40B4-BE49-F238E27FC236}">
                <a16:creationId xmlns:a16="http://schemas.microsoft.com/office/drawing/2014/main" id="{294FF426-D477-4FD2-BBE2-7F69800E3E6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D8C9DF-DF89-46D2-92C2-BF8109B45B1D}"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6D9C9BC-E795-4446-AFA6-838EAE9B34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B41570F-E7E7-407B-8EEC-EB367DD34B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arenBoth"/>
            </a:pPr>
            <a:r>
              <a:rPr lang="en-US" altLang="en-US"/>
              <a:t>appoint an agent to make health care decisions for you in the event that you become unable to make those decisions yourself (known as making a “medical power of attorney”); and/or (2) create a “living will” in which you write instructions about how you would like your health care to proceed.  The statute covers all types of health care, which may include mental health care.  </a:t>
            </a:r>
          </a:p>
          <a:p>
            <a:pPr marL="228600" indent="-228600" eaLnBrk="1" hangingPunct="1">
              <a:spcBef>
                <a:spcPct val="0"/>
              </a:spcBef>
              <a:buFontTx/>
              <a:buAutoNum type="arabicParenBoth"/>
            </a:pPr>
            <a:r>
              <a:rPr lang="en-US" altLang="en-US"/>
              <a:t>Although neither is mandatory, there are recommended forms for both the </a:t>
            </a:r>
            <a:r>
              <a:rPr lang="en-US" altLang="en-US">
                <a:hlinkClick r:id="rId3" action="ppaction://hlinkfile" tooltip="PDF"/>
              </a:rPr>
              <a:t>medical power of attorney</a:t>
            </a:r>
            <a:r>
              <a:rPr lang="en-US" altLang="en-US"/>
              <a:t> and </a:t>
            </a:r>
            <a:r>
              <a:rPr lang="en-US" altLang="en-US">
                <a:hlinkClick r:id="rId4" action="ppaction://hlinkfile" tooltip="PDF"/>
              </a:rPr>
              <a:t>living will</a:t>
            </a:r>
            <a:r>
              <a:rPr lang="en-US" altLang="en-US"/>
              <a:t> .  </a:t>
            </a:r>
            <a:br>
              <a:rPr lang="en-US" altLang="en-US" b="1"/>
            </a:br>
            <a:endParaRPr lang="en-US" altLang="en-US"/>
          </a:p>
        </p:txBody>
      </p:sp>
      <p:sp>
        <p:nvSpPr>
          <p:cNvPr id="28676" name="Slide Number Placeholder 3">
            <a:extLst>
              <a:ext uri="{FF2B5EF4-FFF2-40B4-BE49-F238E27FC236}">
                <a16:creationId xmlns:a16="http://schemas.microsoft.com/office/drawing/2014/main" id="{CC359B17-CE2B-40AB-9449-7CD79AEA5A2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8FD86C-6158-417A-BB8A-1401E1C383A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F26F8A2-BCF0-442F-B1D3-315434B92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4ACAA3A-5764-4FB0-B0BD-DB4679B30F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Take it seriously!</a:t>
            </a:r>
          </a:p>
        </p:txBody>
      </p:sp>
      <p:sp>
        <p:nvSpPr>
          <p:cNvPr id="38916" name="Slide Number Placeholder 3">
            <a:extLst>
              <a:ext uri="{FF2B5EF4-FFF2-40B4-BE49-F238E27FC236}">
                <a16:creationId xmlns:a16="http://schemas.microsoft.com/office/drawing/2014/main" id="{D4668589-1983-4996-A3F6-13DE8A2EF89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CA2CA9-C4E7-4B45-BD22-4CD26EB0F873}"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5E809B46-8D5D-47B6-B9B0-26E793BAF9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E5F114C3-E59C-4329-B58E-0A3E777936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Behavioral Health Consumer Rights</a:t>
            </a:r>
          </a:p>
        </p:txBody>
      </p:sp>
      <p:sp>
        <p:nvSpPr>
          <p:cNvPr id="29700" name="Slide Number Placeholder 3">
            <a:extLst>
              <a:ext uri="{FF2B5EF4-FFF2-40B4-BE49-F238E27FC236}">
                <a16:creationId xmlns:a16="http://schemas.microsoft.com/office/drawing/2014/main" id="{5DB852CC-3C04-40D8-BE29-D462C5AA7DE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9E6E44-70CE-42E0-BAA8-CC8A3AFC31E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318F29A-DF93-476F-8554-AA0C77C22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9FED9FF-803B-4606-A0AB-CD006F837A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Right to refuse to create one</a:t>
            </a:r>
          </a:p>
          <a:p>
            <a:pPr eaLnBrk="1" hangingPunct="1">
              <a:spcBef>
                <a:spcPct val="0"/>
              </a:spcBef>
            </a:pPr>
            <a:r>
              <a:rPr lang="en-US" altLang="en-US"/>
              <a:t>Right to have the advance directive included in your clinical record</a:t>
            </a:r>
          </a:p>
        </p:txBody>
      </p:sp>
      <p:sp>
        <p:nvSpPr>
          <p:cNvPr id="30724" name="Slide Number Placeholder 3">
            <a:extLst>
              <a:ext uri="{FF2B5EF4-FFF2-40B4-BE49-F238E27FC236}">
                <a16:creationId xmlns:a16="http://schemas.microsoft.com/office/drawing/2014/main" id="{1DC90C97-ED35-44F8-95F1-AF62FF1E132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87722E-B957-4456-A3CA-CE4854621F97}"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887C2B6-63B7-476F-8574-3ECFBE4533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A5AB31E-6743-41EF-A72D-E8BEA0952D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a:t>Opportunity to create a AD during treatment planning process</a:t>
            </a:r>
          </a:p>
          <a:p>
            <a:pPr eaLnBrk="1" hangingPunct="1">
              <a:spcBef>
                <a:spcPct val="0"/>
              </a:spcBef>
              <a:buFontTx/>
              <a:buChar char="•"/>
            </a:pPr>
            <a:r>
              <a:rPr lang="en-US" altLang="en-US"/>
              <a:t>State and Federal Law require notification of the right to create a AD and community education</a:t>
            </a:r>
          </a:p>
          <a:p>
            <a:pPr eaLnBrk="1" hangingPunct="1">
              <a:spcBef>
                <a:spcPct val="0"/>
              </a:spcBef>
              <a:buFontTx/>
              <a:buChar char="•"/>
            </a:pPr>
            <a:r>
              <a:rPr lang="en-US" altLang="en-US"/>
              <a:t>Providers cannot and should not be responsible for creating a AD</a:t>
            </a:r>
          </a:p>
          <a:p>
            <a:pPr eaLnBrk="1" hangingPunct="1">
              <a:spcBef>
                <a:spcPct val="0"/>
              </a:spcBef>
              <a:buFontTx/>
              <a:buChar char="•"/>
            </a:pPr>
            <a:r>
              <a:rPr lang="en-US" altLang="en-US"/>
              <a:t>Can provide TA on content and locating forms for creation of a AD</a:t>
            </a:r>
          </a:p>
          <a:p>
            <a:pPr eaLnBrk="1" hangingPunct="1">
              <a:spcBef>
                <a:spcPct val="0"/>
              </a:spcBef>
              <a:buFontTx/>
              <a:buChar char="•"/>
            </a:pPr>
            <a:endParaRPr lang="en-US" altLang="en-US"/>
          </a:p>
        </p:txBody>
      </p:sp>
      <p:sp>
        <p:nvSpPr>
          <p:cNvPr id="31748" name="Slide Number Placeholder 3">
            <a:extLst>
              <a:ext uri="{FF2B5EF4-FFF2-40B4-BE49-F238E27FC236}">
                <a16:creationId xmlns:a16="http://schemas.microsoft.com/office/drawing/2014/main" id="{FBEA112A-5C61-4EEC-AD88-287F8C0AFB5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22BCA5-153D-4A09-B7EB-7DE5244CAD99}"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D2FC4C7-B7D9-49CE-A37F-6CBAE92239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7B8D721-BA0A-40A9-A636-BBFEABF6E2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Could not locate this for WV, however the Medicaid manual briefly mentions advance directives in the rights section basically stating you have a right to complete one however does not describe the state law and would not meet this obligation</a:t>
            </a:r>
          </a:p>
        </p:txBody>
      </p:sp>
      <p:sp>
        <p:nvSpPr>
          <p:cNvPr id="4" name="Slide Number Placeholder 3">
            <a:extLst>
              <a:ext uri="{FF2B5EF4-FFF2-40B4-BE49-F238E27FC236}">
                <a16:creationId xmlns:a16="http://schemas.microsoft.com/office/drawing/2014/main" id="{5373DEBA-AB4F-4622-9CFE-6351D2677C7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DF204B-BCC3-4B06-9D72-F4F98D8B1922}"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3409D572-3C73-47E8-8230-E69C315A2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7F96FD7-3191-49CD-9EBF-D30B4ECEDE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0DE74EA-BC69-4DA4-B313-C1EA3B3A106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91E68D-3C9F-4F5C-88A5-81BF14CD8383}"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F635A61-1967-46D1-B515-5A02A2374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3EC34EE-C657-4C4C-9863-C17E204C66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Could not locate the official DHHS brochure, however found articles referencing it </a:t>
            </a:r>
          </a:p>
        </p:txBody>
      </p:sp>
      <p:sp>
        <p:nvSpPr>
          <p:cNvPr id="4" name="Slide Number Placeholder 3">
            <a:extLst>
              <a:ext uri="{FF2B5EF4-FFF2-40B4-BE49-F238E27FC236}">
                <a16:creationId xmlns:a16="http://schemas.microsoft.com/office/drawing/2014/main" id="{F654E0B2-9FB8-49A2-BBFB-EA086E15EC4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37A4DB-6C6C-484D-96D0-592EB7E0DF10}"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5EAF06F-710B-4730-946D-DE82D32942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DA61651-73EB-4C03-A989-CDE539E2D8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AE7157EF-C7EF-4C26-AA44-60E237F3707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75820D-F6EB-48DF-B0C0-05964A4F0BC9}"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45CE0A-85BC-4AF4-A5D6-B056DE60706B}"/>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64BAA0DD-77BA-40F1-A648-B9B4E82CC256}"/>
              </a:ext>
            </a:extLst>
          </p:cNvPr>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a:extLst>
              <a:ext uri="{FF2B5EF4-FFF2-40B4-BE49-F238E27FC236}">
                <a16:creationId xmlns:a16="http://schemas.microsoft.com/office/drawing/2014/main" id="{A37A9A3A-371C-4B40-A5FA-63653409F23D}"/>
              </a:ext>
            </a:extLst>
          </p:cNvPr>
          <p:cNvSpPr>
            <a:spLocks noGrp="1"/>
          </p:cNvSpPr>
          <p:nvPr>
            <p:ph type="dt" sz="half" idx="10"/>
          </p:nvPr>
        </p:nvSpPr>
        <p:spPr/>
        <p:txBody>
          <a:bodyPr/>
          <a:lstStyle>
            <a:lvl1pPr>
              <a:defRPr/>
            </a:lvl1pPr>
          </a:lstStyle>
          <a:p>
            <a:pPr>
              <a:defRPr/>
            </a:pPr>
            <a:fld id="{542A8BEA-1C5C-4C0D-BE1A-9956BC736CB5}" type="datetimeFigureOut">
              <a:rPr lang="en-US"/>
              <a:pPr>
                <a:defRPr/>
              </a:pPr>
              <a:t>3/3/2020</a:t>
            </a:fld>
            <a:endParaRPr lang="en-US"/>
          </a:p>
        </p:txBody>
      </p:sp>
      <p:sp>
        <p:nvSpPr>
          <p:cNvPr id="7" name="Footer Placeholder 4">
            <a:extLst>
              <a:ext uri="{FF2B5EF4-FFF2-40B4-BE49-F238E27FC236}">
                <a16:creationId xmlns:a16="http://schemas.microsoft.com/office/drawing/2014/main" id="{8D0E7807-E0A1-420C-A393-E340343D576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2FD62964-F63D-4D93-86F8-E87C8E832E31}"/>
              </a:ext>
            </a:extLst>
          </p:cNvPr>
          <p:cNvSpPr>
            <a:spLocks noGrp="1"/>
          </p:cNvSpPr>
          <p:nvPr>
            <p:ph type="sldNum" sz="quarter" idx="12"/>
          </p:nvPr>
        </p:nvSpPr>
        <p:spPr/>
        <p:txBody>
          <a:bodyPr/>
          <a:lstStyle>
            <a:lvl1pPr>
              <a:defRPr>
                <a:solidFill>
                  <a:srgbClr val="FFFFFF"/>
                </a:solidFill>
              </a:defRPr>
            </a:lvl1pPr>
          </a:lstStyle>
          <a:p>
            <a:fld id="{11927987-F5F6-4711-BDDC-279D473E68B9}" type="slidenum">
              <a:rPr lang="en-US" altLang="en-US"/>
              <a:pPr/>
              <a:t>‹#›</a:t>
            </a:fld>
            <a:endParaRPr lang="en-US" altLang="en-US"/>
          </a:p>
        </p:txBody>
      </p:sp>
    </p:spTree>
    <p:extLst>
      <p:ext uri="{BB962C8B-B14F-4D97-AF65-F5344CB8AC3E}">
        <p14:creationId xmlns:p14="http://schemas.microsoft.com/office/powerpoint/2010/main" val="1134045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15FE86-E297-4ED5-B8C1-D72C81084CCD}"/>
              </a:ext>
            </a:extLst>
          </p:cNvPr>
          <p:cNvSpPr>
            <a:spLocks noGrp="1"/>
          </p:cNvSpPr>
          <p:nvPr>
            <p:ph type="dt" sz="half" idx="10"/>
          </p:nvPr>
        </p:nvSpPr>
        <p:spPr/>
        <p:txBody>
          <a:bodyPr/>
          <a:lstStyle>
            <a:lvl1pPr>
              <a:defRPr/>
            </a:lvl1pPr>
          </a:lstStyle>
          <a:p>
            <a:pPr>
              <a:defRPr/>
            </a:pPr>
            <a:fld id="{AE22BDDF-A924-4185-A3E8-6916A9FF46D2}" type="datetimeFigureOut">
              <a:rPr lang="en-US"/>
              <a:pPr>
                <a:defRPr/>
              </a:pPr>
              <a:t>3/3/2020</a:t>
            </a:fld>
            <a:endParaRPr lang="en-US"/>
          </a:p>
        </p:txBody>
      </p:sp>
      <p:sp>
        <p:nvSpPr>
          <p:cNvPr id="5" name="Footer Placeholder 4">
            <a:extLst>
              <a:ext uri="{FF2B5EF4-FFF2-40B4-BE49-F238E27FC236}">
                <a16:creationId xmlns:a16="http://schemas.microsoft.com/office/drawing/2014/main" id="{5ECAAF2D-F073-4E0E-AF60-49A839A75A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9BB4392-6B16-48F1-A289-E1C634850C81}"/>
              </a:ext>
            </a:extLst>
          </p:cNvPr>
          <p:cNvSpPr>
            <a:spLocks noGrp="1"/>
          </p:cNvSpPr>
          <p:nvPr>
            <p:ph type="sldNum" sz="quarter" idx="12"/>
          </p:nvPr>
        </p:nvSpPr>
        <p:spPr/>
        <p:txBody>
          <a:bodyPr/>
          <a:lstStyle>
            <a:lvl1pPr>
              <a:defRPr/>
            </a:lvl1pPr>
          </a:lstStyle>
          <a:p>
            <a:fld id="{DA178567-9007-4119-AEC6-F94CF8019F8B}" type="slidenum">
              <a:rPr lang="en-US" altLang="en-US"/>
              <a:pPr/>
              <a:t>‹#›</a:t>
            </a:fld>
            <a:endParaRPr lang="en-US" altLang="en-US"/>
          </a:p>
        </p:txBody>
      </p:sp>
    </p:spTree>
    <p:extLst>
      <p:ext uri="{BB962C8B-B14F-4D97-AF65-F5344CB8AC3E}">
        <p14:creationId xmlns:p14="http://schemas.microsoft.com/office/powerpoint/2010/main" val="260051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78C69F-F9A0-477E-812C-B4A211E16DA2}"/>
              </a:ext>
            </a:extLst>
          </p:cNvPr>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00D28F0B-A710-4265-A700-1F1F40A1D55E}"/>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C9255D3-A055-4C7A-A5CC-D18B10DE3A66}"/>
              </a:ext>
            </a:extLst>
          </p:cNvPr>
          <p:cNvSpPr>
            <a:spLocks noGrp="1"/>
          </p:cNvSpPr>
          <p:nvPr>
            <p:ph type="dt" sz="half" idx="10"/>
          </p:nvPr>
        </p:nvSpPr>
        <p:spPr/>
        <p:txBody>
          <a:bodyPr/>
          <a:lstStyle>
            <a:lvl1pPr>
              <a:defRPr/>
            </a:lvl1pPr>
          </a:lstStyle>
          <a:p>
            <a:pPr>
              <a:defRPr/>
            </a:pPr>
            <a:fld id="{726B2E33-E5A7-49B2-9EDC-47A719DE46F8}" type="datetimeFigureOut">
              <a:rPr lang="en-US"/>
              <a:pPr>
                <a:defRPr/>
              </a:pPr>
              <a:t>3/3/2020</a:t>
            </a:fld>
            <a:endParaRPr lang="en-US"/>
          </a:p>
        </p:txBody>
      </p:sp>
      <p:sp>
        <p:nvSpPr>
          <p:cNvPr id="7" name="Footer Placeholder 4">
            <a:extLst>
              <a:ext uri="{FF2B5EF4-FFF2-40B4-BE49-F238E27FC236}">
                <a16:creationId xmlns:a16="http://schemas.microsoft.com/office/drawing/2014/main" id="{F3A4A6E1-91BF-481A-A892-5119C3B8A9DF}"/>
              </a:ext>
            </a:extLst>
          </p:cNvPr>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24498ED-AE81-4AC7-8D2E-C17471E25523}"/>
              </a:ext>
            </a:extLst>
          </p:cNvPr>
          <p:cNvSpPr>
            <a:spLocks noGrp="1"/>
          </p:cNvSpPr>
          <p:nvPr>
            <p:ph type="sldNum" sz="quarter" idx="12"/>
          </p:nvPr>
        </p:nvSpPr>
        <p:spPr/>
        <p:txBody>
          <a:bodyPr/>
          <a:lstStyle>
            <a:lvl1pPr>
              <a:defRPr/>
            </a:lvl1pPr>
          </a:lstStyle>
          <a:p>
            <a:fld id="{714158AC-E1C2-40D9-AF05-F086A04EBFAA}" type="slidenum">
              <a:rPr lang="en-US" altLang="en-US"/>
              <a:pPr/>
              <a:t>‹#›</a:t>
            </a:fld>
            <a:endParaRPr lang="en-US" altLang="en-US"/>
          </a:p>
        </p:txBody>
      </p:sp>
    </p:spTree>
    <p:extLst>
      <p:ext uri="{BB962C8B-B14F-4D97-AF65-F5344CB8AC3E}">
        <p14:creationId xmlns:p14="http://schemas.microsoft.com/office/powerpoint/2010/main" val="103792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3DDBB-E06B-4DBA-9064-56E8CF7B5162}"/>
              </a:ext>
            </a:extLst>
          </p:cNvPr>
          <p:cNvSpPr>
            <a:spLocks noGrp="1"/>
          </p:cNvSpPr>
          <p:nvPr>
            <p:ph type="dt" sz="half" idx="10"/>
          </p:nvPr>
        </p:nvSpPr>
        <p:spPr/>
        <p:txBody>
          <a:bodyPr/>
          <a:lstStyle>
            <a:lvl1pPr>
              <a:defRPr/>
            </a:lvl1pPr>
          </a:lstStyle>
          <a:p>
            <a:pPr>
              <a:defRPr/>
            </a:pPr>
            <a:fld id="{C3C69D02-E2C7-461A-9999-4BECD35D3362}" type="datetimeFigureOut">
              <a:rPr lang="en-US"/>
              <a:pPr>
                <a:defRPr/>
              </a:pPr>
              <a:t>3/3/2020</a:t>
            </a:fld>
            <a:endParaRPr lang="en-US"/>
          </a:p>
        </p:txBody>
      </p:sp>
      <p:sp>
        <p:nvSpPr>
          <p:cNvPr id="5" name="Footer Placeholder 4">
            <a:extLst>
              <a:ext uri="{FF2B5EF4-FFF2-40B4-BE49-F238E27FC236}">
                <a16:creationId xmlns:a16="http://schemas.microsoft.com/office/drawing/2014/main" id="{F69FDC9C-2C1F-4A64-B4D3-2ED17D97E1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4656CA-9F07-439A-A5BD-CE9CC39F26B1}"/>
              </a:ext>
            </a:extLst>
          </p:cNvPr>
          <p:cNvSpPr>
            <a:spLocks noGrp="1"/>
          </p:cNvSpPr>
          <p:nvPr>
            <p:ph type="sldNum" sz="quarter" idx="12"/>
          </p:nvPr>
        </p:nvSpPr>
        <p:spPr/>
        <p:txBody>
          <a:bodyPr/>
          <a:lstStyle>
            <a:lvl1pPr>
              <a:defRPr/>
            </a:lvl1pPr>
          </a:lstStyle>
          <a:p>
            <a:fld id="{8440A502-E42C-46A5-A5F7-478698D3FD20}" type="slidenum">
              <a:rPr lang="en-US" altLang="en-US"/>
              <a:pPr/>
              <a:t>‹#›</a:t>
            </a:fld>
            <a:endParaRPr lang="en-US" altLang="en-US"/>
          </a:p>
        </p:txBody>
      </p:sp>
    </p:spTree>
    <p:extLst>
      <p:ext uri="{BB962C8B-B14F-4D97-AF65-F5344CB8AC3E}">
        <p14:creationId xmlns:p14="http://schemas.microsoft.com/office/powerpoint/2010/main" val="149701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13F2FE-17EA-4D3F-A928-67BB344DFC8F}"/>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F273E4D2-07B5-4815-A579-F536BE5BEB84}"/>
              </a:ext>
            </a:extLst>
          </p:cNvPr>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a:extLst>
              <a:ext uri="{FF2B5EF4-FFF2-40B4-BE49-F238E27FC236}">
                <a16:creationId xmlns:a16="http://schemas.microsoft.com/office/drawing/2014/main" id="{CD829C99-676E-4A22-82F6-317663DA7EA3}"/>
              </a:ext>
            </a:extLst>
          </p:cNvPr>
          <p:cNvSpPr>
            <a:spLocks noGrp="1"/>
          </p:cNvSpPr>
          <p:nvPr>
            <p:ph type="dt" sz="half" idx="10"/>
          </p:nvPr>
        </p:nvSpPr>
        <p:spPr/>
        <p:txBody>
          <a:bodyPr/>
          <a:lstStyle>
            <a:lvl1pPr>
              <a:defRPr/>
            </a:lvl1pPr>
          </a:lstStyle>
          <a:p>
            <a:pPr>
              <a:defRPr/>
            </a:pPr>
            <a:fld id="{A5E7FF93-9FDA-4817-8D4E-C2FA088C89BE}" type="datetimeFigureOut">
              <a:rPr lang="en-US"/>
              <a:pPr>
                <a:defRPr/>
              </a:pPr>
              <a:t>3/3/2020</a:t>
            </a:fld>
            <a:endParaRPr lang="en-US"/>
          </a:p>
        </p:txBody>
      </p:sp>
      <p:sp>
        <p:nvSpPr>
          <p:cNvPr id="7" name="Footer Placeholder 4">
            <a:extLst>
              <a:ext uri="{FF2B5EF4-FFF2-40B4-BE49-F238E27FC236}">
                <a16:creationId xmlns:a16="http://schemas.microsoft.com/office/drawing/2014/main" id="{4AADDB2F-72A8-452E-B8CC-E8379158130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6F4994F9-AE62-4D75-A3BF-8A3EB3D6913D}"/>
              </a:ext>
            </a:extLst>
          </p:cNvPr>
          <p:cNvSpPr>
            <a:spLocks noGrp="1"/>
          </p:cNvSpPr>
          <p:nvPr>
            <p:ph type="sldNum" sz="quarter" idx="12"/>
          </p:nvPr>
        </p:nvSpPr>
        <p:spPr/>
        <p:txBody>
          <a:bodyPr/>
          <a:lstStyle>
            <a:lvl1pPr>
              <a:defRPr>
                <a:solidFill>
                  <a:srgbClr val="FFFFFF"/>
                </a:solidFill>
              </a:defRPr>
            </a:lvl1pPr>
          </a:lstStyle>
          <a:p>
            <a:fld id="{2C2EB601-3D49-4BA8-B80D-4FF44792A0FD}" type="slidenum">
              <a:rPr lang="en-US" altLang="en-US"/>
              <a:pPr/>
              <a:t>‹#›</a:t>
            </a:fld>
            <a:endParaRPr lang="en-US" altLang="en-US"/>
          </a:p>
        </p:txBody>
      </p:sp>
    </p:spTree>
    <p:extLst>
      <p:ext uri="{BB962C8B-B14F-4D97-AF65-F5344CB8AC3E}">
        <p14:creationId xmlns:p14="http://schemas.microsoft.com/office/powerpoint/2010/main" val="40019447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B008B01-4687-4E74-BD69-25280E6482DB}"/>
              </a:ext>
            </a:extLst>
          </p:cNvPr>
          <p:cNvSpPr>
            <a:spLocks noGrp="1"/>
          </p:cNvSpPr>
          <p:nvPr>
            <p:ph type="dt" sz="half" idx="10"/>
          </p:nvPr>
        </p:nvSpPr>
        <p:spPr/>
        <p:txBody>
          <a:bodyPr/>
          <a:lstStyle>
            <a:lvl1pPr>
              <a:defRPr/>
            </a:lvl1pPr>
          </a:lstStyle>
          <a:p>
            <a:pPr>
              <a:defRPr/>
            </a:pPr>
            <a:fld id="{2F88EFF0-BC4D-458A-BB00-FD34CD946134}" type="datetimeFigureOut">
              <a:rPr lang="en-US"/>
              <a:pPr>
                <a:defRPr/>
              </a:pPr>
              <a:t>3/3/2020</a:t>
            </a:fld>
            <a:endParaRPr lang="en-US"/>
          </a:p>
        </p:txBody>
      </p:sp>
      <p:sp>
        <p:nvSpPr>
          <p:cNvPr id="6" name="Footer Placeholder 4">
            <a:extLst>
              <a:ext uri="{FF2B5EF4-FFF2-40B4-BE49-F238E27FC236}">
                <a16:creationId xmlns:a16="http://schemas.microsoft.com/office/drawing/2014/main" id="{4AE6363F-22E2-4AE0-B295-2669C498E1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B5EA90-A7B3-4E4A-8524-4DDFF5915591}"/>
              </a:ext>
            </a:extLst>
          </p:cNvPr>
          <p:cNvSpPr>
            <a:spLocks noGrp="1"/>
          </p:cNvSpPr>
          <p:nvPr>
            <p:ph type="sldNum" sz="quarter" idx="12"/>
          </p:nvPr>
        </p:nvSpPr>
        <p:spPr/>
        <p:txBody>
          <a:bodyPr/>
          <a:lstStyle>
            <a:lvl1pPr>
              <a:defRPr/>
            </a:lvl1pPr>
          </a:lstStyle>
          <a:p>
            <a:fld id="{FB2C0723-AAF5-4EF4-AE47-A562C5E52BBE}" type="slidenum">
              <a:rPr lang="en-US" altLang="en-US"/>
              <a:pPr/>
              <a:t>‹#›</a:t>
            </a:fld>
            <a:endParaRPr lang="en-US" altLang="en-US"/>
          </a:p>
        </p:txBody>
      </p:sp>
    </p:spTree>
    <p:extLst>
      <p:ext uri="{BB962C8B-B14F-4D97-AF65-F5344CB8AC3E}">
        <p14:creationId xmlns:p14="http://schemas.microsoft.com/office/powerpoint/2010/main" val="374430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7EFBA83-BB33-4499-A2F6-945A22202073}"/>
              </a:ext>
            </a:extLst>
          </p:cNvPr>
          <p:cNvSpPr>
            <a:spLocks noGrp="1"/>
          </p:cNvSpPr>
          <p:nvPr>
            <p:ph type="dt" sz="half" idx="10"/>
          </p:nvPr>
        </p:nvSpPr>
        <p:spPr/>
        <p:txBody>
          <a:bodyPr/>
          <a:lstStyle>
            <a:lvl1pPr>
              <a:defRPr/>
            </a:lvl1pPr>
          </a:lstStyle>
          <a:p>
            <a:pPr>
              <a:defRPr/>
            </a:pPr>
            <a:fld id="{2ACE8E21-A606-4505-91A8-99E024EDD1AF}" type="datetimeFigureOut">
              <a:rPr lang="en-US"/>
              <a:pPr>
                <a:defRPr/>
              </a:pPr>
              <a:t>3/3/2020</a:t>
            </a:fld>
            <a:endParaRPr lang="en-US"/>
          </a:p>
        </p:txBody>
      </p:sp>
      <p:sp>
        <p:nvSpPr>
          <p:cNvPr id="8" name="Footer Placeholder 4">
            <a:extLst>
              <a:ext uri="{FF2B5EF4-FFF2-40B4-BE49-F238E27FC236}">
                <a16:creationId xmlns:a16="http://schemas.microsoft.com/office/drawing/2014/main" id="{5B483452-AEDD-44D7-9183-D8C7F5CA58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5794837-95CE-4EAD-9AB4-80B406393B97}"/>
              </a:ext>
            </a:extLst>
          </p:cNvPr>
          <p:cNvSpPr>
            <a:spLocks noGrp="1"/>
          </p:cNvSpPr>
          <p:nvPr>
            <p:ph type="sldNum" sz="quarter" idx="12"/>
          </p:nvPr>
        </p:nvSpPr>
        <p:spPr/>
        <p:txBody>
          <a:bodyPr/>
          <a:lstStyle>
            <a:lvl1pPr>
              <a:defRPr/>
            </a:lvl1pPr>
          </a:lstStyle>
          <a:p>
            <a:fld id="{11A2ACD2-5399-465D-B307-B65BF3E4DA2D}" type="slidenum">
              <a:rPr lang="en-US" altLang="en-US"/>
              <a:pPr/>
              <a:t>‹#›</a:t>
            </a:fld>
            <a:endParaRPr lang="en-US" altLang="en-US"/>
          </a:p>
        </p:txBody>
      </p:sp>
    </p:spTree>
    <p:extLst>
      <p:ext uri="{BB962C8B-B14F-4D97-AF65-F5344CB8AC3E}">
        <p14:creationId xmlns:p14="http://schemas.microsoft.com/office/powerpoint/2010/main" val="63802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B2B2B1A-DD35-4416-8B04-1B1125539DB8}"/>
              </a:ext>
            </a:extLst>
          </p:cNvPr>
          <p:cNvSpPr>
            <a:spLocks noGrp="1"/>
          </p:cNvSpPr>
          <p:nvPr>
            <p:ph type="dt" sz="half" idx="10"/>
          </p:nvPr>
        </p:nvSpPr>
        <p:spPr/>
        <p:txBody>
          <a:bodyPr/>
          <a:lstStyle>
            <a:lvl1pPr>
              <a:defRPr/>
            </a:lvl1pPr>
          </a:lstStyle>
          <a:p>
            <a:pPr>
              <a:defRPr/>
            </a:pPr>
            <a:fld id="{E291DDE2-6C16-4883-BC7D-E516ED69BE16}" type="datetimeFigureOut">
              <a:rPr lang="en-US"/>
              <a:pPr>
                <a:defRPr/>
              </a:pPr>
              <a:t>3/3/2020</a:t>
            </a:fld>
            <a:endParaRPr lang="en-US"/>
          </a:p>
        </p:txBody>
      </p:sp>
      <p:sp>
        <p:nvSpPr>
          <p:cNvPr id="4" name="Footer Placeholder 4">
            <a:extLst>
              <a:ext uri="{FF2B5EF4-FFF2-40B4-BE49-F238E27FC236}">
                <a16:creationId xmlns:a16="http://schemas.microsoft.com/office/drawing/2014/main" id="{CFAFF4BE-E229-458A-A422-70814252FAA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9492AE4-0085-4C56-92A8-CA774A55B6F3}"/>
              </a:ext>
            </a:extLst>
          </p:cNvPr>
          <p:cNvSpPr>
            <a:spLocks noGrp="1"/>
          </p:cNvSpPr>
          <p:nvPr>
            <p:ph type="sldNum" sz="quarter" idx="12"/>
          </p:nvPr>
        </p:nvSpPr>
        <p:spPr/>
        <p:txBody>
          <a:bodyPr/>
          <a:lstStyle>
            <a:lvl1pPr>
              <a:defRPr/>
            </a:lvl1pPr>
          </a:lstStyle>
          <a:p>
            <a:fld id="{DE0DE01E-64AE-4C63-82C4-9363E8C51796}" type="slidenum">
              <a:rPr lang="en-US" altLang="en-US"/>
              <a:pPr/>
              <a:t>‹#›</a:t>
            </a:fld>
            <a:endParaRPr lang="en-US" altLang="en-US"/>
          </a:p>
        </p:txBody>
      </p:sp>
    </p:spTree>
    <p:extLst>
      <p:ext uri="{BB962C8B-B14F-4D97-AF65-F5344CB8AC3E}">
        <p14:creationId xmlns:p14="http://schemas.microsoft.com/office/powerpoint/2010/main" val="420794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092C24-ED8B-4B33-9083-F400876E80E5}"/>
              </a:ext>
            </a:extLst>
          </p:cNvPr>
          <p:cNvSpPr>
            <a:spLocks noGrp="1"/>
          </p:cNvSpPr>
          <p:nvPr>
            <p:ph type="dt" sz="half" idx="10"/>
          </p:nvPr>
        </p:nvSpPr>
        <p:spPr/>
        <p:txBody>
          <a:bodyPr/>
          <a:lstStyle>
            <a:lvl1pPr>
              <a:defRPr/>
            </a:lvl1pPr>
          </a:lstStyle>
          <a:p>
            <a:pPr>
              <a:defRPr/>
            </a:pPr>
            <a:fld id="{077B4887-382A-4F2C-BFFE-71FB82E0DC47}" type="datetimeFigureOut">
              <a:rPr lang="en-US"/>
              <a:pPr>
                <a:defRPr/>
              </a:pPr>
              <a:t>3/3/2020</a:t>
            </a:fld>
            <a:endParaRPr lang="en-US"/>
          </a:p>
        </p:txBody>
      </p:sp>
      <p:sp>
        <p:nvSpPr>
          <p:cNvPr id="3" name="Footer Placeholder 2">
            <a:extLst>
              <a:ext uri="{FF2B5EF4-FFF2-40B4-BE49-F238E27FC236}">
                <a16:creationId xmlns:a16="http://schemas.microsoft.com/office/drawing/2014/main" id="{87A0C5B3-6D01-4028-A970-BAE8EBEE9F4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710993EA-7E74-419F-B429-2C7878A280E0}"/>
              </a:ext>
            </a:extLst>
          </p:cNvPr>
          <p:cNvSpPr>
            <a:spLocks noGrp="1"/>
          </p:cNvSpPr>
          <p:nvPr>
            <p:ph type="sldNum" sz="quarter" idx="12"/>
          </p:nvPr>
        </p:nvSpPr>
        <p:spPr/>
        <p:txBody>
          <a:bodyPr/>
          <a:lstStyle>
            <a:lvl1pPr>
              <a:defRPr/>
            </a:lvl1pPr>
          </a:lstStyle>
          <a:p>
            <a:fld id="{3FFF363D-D1B3-4966-80A3-03D6463629DD}" type="slidenum">
              <a:rPr lang="en-US" altLang="en-US"/>
              <a:pPr/>
              <a:t>‹#›</a:t>
            </a:fld>
            <a:endParaRPr lang="en-US" altLang="en-US"/>
          </a:p>
        </p:txBody>
      </p:sp>
    </p:spTree>
    <p:extLst>
      <p:ext uri="{BB962C8B-B14F-4D97-AF65-F5344CB8AC3E}">
        <p14:creationId xmlns:p14="http://schemas.microsoft.com/office/powerpoint/2010/main" val="219406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E7F3B2-5B3F-4AEE-9BB6-6CD381798566}"/>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6B1E7FE9-7FBD-4C5F-8EF4-A5D828924974}"/>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95856D91-4E9F-4A2B-8DF0-817AE140969E}"/>
              </a:ext>
            </a:extLst>
          </p:cNvPr>
          <p:cNvSpPr>
            <a:spLocks noGrp="1"/>
          </p:cNvSpPr>
          <p:nvPr>
            <p:ph type="dt" sz="half" idx="10"/>
          </p:nvPr>
        </p:nvSpPr>
        <p:spPr/>
        <p:txBody>
          <a:bodyPr/>
          <a:lstStyle>
            <a:lvl1pPr>
              <a:defRPr/>
            </a:lvl1pPr>
          </a:lstStyle>
          <a:p>
            <a:pPr>
              <a:defRPr/>
            </a:pPr>
            <a:fld id="{153D1CE3-2016-4D45-B13D-185DC9E0908F}" type="datetimeFigureOut">
              <a:rPr lang="en-US"/>
              <a:pPr>
                <a:defRPr/>
              </a:pPr>
              <a:t>3/3/2020</a:t>
            </a:fld>
            <a:endParaRPr lang="en-US"/>
          </a:p>
        </p:txBody>
      </p:sp>
      <p:sp>
        <p:nvSpPr>
          <p:cNvPr id="8" name="Footer Placeholder 5">
            <a:extLst>
              <a:ext uri="{FF2B5EF4-FFF2-40B4-BE49-F238E27FC236}">
                <a16:creationId xmlns:a16="http://schemas.microsoft.com/office/drawing/2014/main" id="{DF68E039-5482-4FF9-A287-20F7B9BED20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2C785212-E3A5-49B2-A7FB-1B1978499912}"/>
              </a:ext>
            </a:extLst>
          </p:cNvPr>
          <p:cNvSpPr>
            <a:spLocks noGrp="1"/>
          </p:cNvSpPr>
          <p:nvPr>
            <p:ph type="sldNum" sz="quarter" idx="12"/>
          </p:nvPr>
        </p:nvSpPr>
        <p:spPr/>
        <p:txBody>
          <a:bodyPr/>
          <a:lstStyle>
            <a:lvl1pPr>
              <a:defRPr/>
            </a:lvl1pPr>
          </a:lstStyle>
          <a:p>
            <a:fld id="{39533611-0940-480B-9803-18582EFF15FD}" type="slidenum">
              <a:rPr lang="en-US" altLang="en-US"/>
              <a:pPr/>
              <a:t>‹#›</a:t>
            </a:fld>
            <a:endParaRPr lang="en-US" altLang="en-US"/>
          </a:p>
        </p:txBody>
      </p:sp>
    </p:spTree>
    <p:extLst>
      <p:ext uri="{BB962C8B-B14F-4D97-AF65-F5344CB8AC3E}">
        <p14:creationId xmlns:p14="http://schemas.microsoft.com/office/powerpoint/2010/main" val="113514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47DC4D-7CD9-46AC-AB9D-B9A08C19121A}"/>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D7F41603-7DC9-4EFB-9B6F-C31C29B9368C}"/>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B199F174-7EC1-4E0D-BEFE-425DD2FD1DD6}"/>
              </a:ext>
            </a:extLst>
          </p:cNvPr>
          <p:cNvSpPr>
            <a:spLocks noGrp="1"/>
          </p:cNvSpPr>
          <p:nvPr>
            <p:ph type="dt" sz="half" idx="10"/>
          </p:nvPr>
        </p:nvSpPr>
        <p:spPr>
          <a:xfrm>
            <a:off x="165100" y="1169988"/>
            <a:ext cx="2522538" cy="201612"/>
          </a:xfrm>
        </p:spPr>
        <p:txBody>
          <a:bodyPr/>
          <a:lstStyle>
            <a:lvl1pPr>
              <a:defRPr/>
            </a:lvl1pPr>
          </a:lstStyle>
          <a:p>
            <a:pPr>
              <a:defRPr/>
            </a:pPr>
            <a:fld id="{5EAA1EAA-2DAC-4B1D-8122-B5DCF2811177}" type="datetimeFigureOut">
              <a:rPr lang="en-US"/>
              <a:pPr>
                <a:defRPr/>
              </a:pPr>
              <a:t>3/3/2020</a:t>
            </a:fld>
            <a:endParaRPr lang="en-US"/>
          </a:p>
        </p:txBody>
      </p:sp>
      <p:sp>
        <p:nvSpPr>
          <p:cNvPr id="8" name="Footer Placeholder 5">
            <a:extLst>
              <a:ext uri="{FF2B5EF4-FFF2-40B4-BE49-F238E27FC236}">
                <a16:creationId xmlns:a16="http://schemas.microsoft.com/office/drawing/2014/main" id="{33D2E62F-8B25-4852-B4C4-56807BAF2821}"/>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a:extLst>
              <a:ext uri="{FF2B5EF4-FFF2-40B4-BE49-F238E27FC236}">
                <a16:creationId xmlns:a16="http://schemas.microsoft.com/office/drawing/2014/main" id="{00C952B6-B786-41BD-ACBC-7A099224A1C0}"/>
              </a:ext>
            </a:extLst>
          </p:cNvPr>
          <p:cNvSpPr>
            <a:spLocks noGrp="1"/>
          </p:cNvSpPr>
          <p:nvPr>
            <p:ph type="sldNum" sz="quarter" idx="12"/>
          </p:nvPr>
        </p:nvSpPr>
        <p:spPr>
          <a:xfrm>
            <a:off x="8339138" y="1169988"/>
            <a:ext cx="733425" cy="201612"/>
          </a:xfrm>
        </p:spPr>
        <p:txBody>
          <a:bodyPr/>
          <a:lstStyle>
            <a:lvl1pPr>
              <a:defRPr/>
            </a:lvl1pPr>
          </a:lstStyle>
          <a:p>
            <a:fld id="{A28E2989-8998-47D0-BA05-7F2C2BDC48EE}" type="slidenum">
              <a:rPr lang="en-US" altLang="en-US"/>
              <a:pPr/>
              <a:t>‹#›</a:t>
            </a:fld>
            <a:endParaRPr lang="en-US" altLang="en-US"/>
          </a:p>
        </p:txBody>
      </p:sp>
    </p:spTree>
    <p:extLst>
      <p:ext uri="{BB962C8B-B14F-4D97-AF65-F5344CB8AC3E}">
        <p14:creationId xmlns:p14="http://schemas.microsoft.com/office/powerpoint/2010/main" val="26883521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A5F121-8076-4A6D-8D24-A6DD3BA9D760}"/>
              </a:ext>
            </a:extLst>
          </p:cNvPr>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7386F5E9-B925-4CA1-BEFC-E1FCAE22A3DF}"/>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D593295F-B279-47BB-9073-EE1232A1053B}"/>
              </a:ext>
            </a:extLst>
          </p:cNvPr>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a:extLst>
              <a:ext uri="{FF2B5EF4-FFF2-40B4-BE49-F238E27FC236}">
                <a16:creationId xmlns:a16="http://schemas.microsoft.com/office/drawing/2014/main" id="{0BF6F44C-50EB-4480-B058-9F8C9799CE40}"/>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C7BD7CA-FAF8-4F5D-8C2A-F3D59F577FC8}"/>
              </a:ext>
            </a:extLst>
          </p:cNvPr>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39B17412-92B7-4317-B5A1-C1398C8C5184}" type="datetimeFigureOut">
              <a:rPr lang="en-US"/>
              <a:pPr>
                <a:defRPr/>
              </a:pPr>
              <a:t>3/3/2020</a:t>
            </a:fld>
            <a:endParaRPr lang="en-US"/>
          </a:p>
        </p:txBody>
      </p:sp>
      <p:sp>
        <p:nvSpPr>
          <p:cNvPr id="5" name="Footer Placeholder 4">
            <a:extLst>
              <a:ext uri="{FF2B5EF4-FFF2-40B4-BE49-F238E27FC236}">
                <a16:creationId xmlns:a16="http://schemas.microsoft.com/office/drawing/2014/main" id="{B2F5807E-57A9-42F7-9899-48B35B2F54A3}"/>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a:extLst>
              <a:ext uri="{FF2B5EF4-FFF2-40B4-BE49-F238E27FC236}">
                <a16:creationId xmlns:a16="http://schemas.microsoft.com/office/drawing/2014/main" id="{801FDC63-289B-48A6-9128-1759AB922ECE}"/>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4E39C1B5-86F5-4890-B173-760EAC5162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2" r:id="rId1"/>
    <p:sldLayoutId id="2147483797" r:id="rId2"/>
    <p:sldLayoutId id="2147483803" r:id="rId3"/>
    <p:sldLayoutId id="2147483798" r:id="rId4"/>
    <p:sldLayoutId id="2147483799" r:id="rId5"/>
    <p:sldLayoutId id="2147483800" r:id="rId6"/>
    <p:sldLayoutId id="2147483804" r:id="rId7"/>
    <p:sldLayoutId id="2147483805" r:id="rId8"/>
    <p:sldLayoutId id="2147483806" r:id="rId9"/>
    <p:sldLayoutId id="2147483801" r:id="rId10"/>
    <p:sldLayoutId id="214748380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pennrrtc.org/resources/view.php?tool_id=200" TargetMode="External"/><Relationship Id="rId2" Type="http://schemas.openxmlformats.org/officeDocument/2006/relationships/hyperlink" Target="http://www.wvadvocates.org/" TargetMode="External"/><Relationship Id="rId1" Type="http://schemas.openxmlformats.org/officeDocument/2006/relationships/slideLayout" Target="../slideLayouts/slideLayout2.xml"/><Relationship Id="rId4" Type="http://schemas.openxmlformats.org/officeDocument/2006/relationships/hyperlink" Target="http://www.nrc-pad.org/component/option,com_frontpage/Itemid,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8F4A-AD3F-42CD-B837-6739A75C250C}"/>
              </a:ext>
            </a:extLst>
          </p:cNvPr>
          <p:cNvSpPr>
            <a:spLocks noGrp="1"/>
          </p:cNvSpPr>
          <p:nvPr>
            <p:ph type="ctrTitle"/>
          </p:nvPr>
        </p:nvSpPr>
        <p:spPr/>
        <p:txBody>
          <a:bodyPr/>
          <a:lstStyle/>
          <a:p>
            <a:pPr eaLnBrk="1" fontAlgn="auto" hangingPunct="1">
              <a:spcAft>
                <a:spcPts val="0"/>
              </a:spcAft>
              <a:defRPr/>
            </a:pPr>
            <a:r>
              <a:rPr lang="en-US" dirty="0">
                <a:solidFill>
                  <a:schemeClr val="accent1">
                    <a:satMod val="150000"/>
                  </a:schemeClr>
                </a:solidFill>
              </a:rPr>
              <a:t>Psychiatric Advance Directives</a:t>
            </a:r>
          </a:p>
        </p:txBody>
      </p:sp>
      <p:sp>
        <p:nvSpPr>
          <p:cNvPr id="8195" name="Subtitle 2">
            <a:extLst>
              <a:ext uri="{FF2B5EF4-FFF2-40B4-BE49-F238E27FC236}">
                <a16:creationId xmlns:a16="http://schemas.microsoft.com/office/drawing/2014/main" id="{1E0EA959-A96B-4BD3-A549-E23202E4FBE1}"/>
              </a:ext>
            </a:extLst>
          </p:cNvPr>
          <p:cNvSpPr>
            <a:spLocks noGrp="1"/>
          </p:cNvSpPr>
          <p:nvPr>
            <p:ph type="subTitle" idx="1"/>
          </p:nvPr>
        </p:nvSpPr>
        <p:spPr>
          <a:xfrm>
            <a:off x="685800" y="1828800"/>
            <a:ext cx="8077200" cy="1500188"/>
          </a:xfrm>
        </p:spPr>
        <p:txBody>
          <a:bodyPr/>
          <a:lstStyle/>
          <a:p>
            <a:pPr eaLnBrk="1" hangingPunct="1"/>
            <a:r>
              <a:rPr lang="en-US" altLang="en-US"/>
              <a:t>Information for Providers</a:t>
            </a:r>
          </a:p>
        </p:txBody>
      </p:sp>
      <p:sp>
        <p:nvSpPr>
          <p:cNvPr id="8196" name="TextBox 3">
            <a:extLst>
              <a:ext uri="{FF2B5EF4-FFF2-40B4-BE49-F238E27FC236}">
                <a16:creationId xmlns:a16="http://schemas.microsoft.com/office/drawing/2014/main" id="{C12D7BCB-E65B-456B-81AB-2F610ECD2D2C}"/>
              </a:ext>
            </a:extLst>
          </p:cNvPr>
          <p:cNvSpPr txBox="1">
            <a:spLocks noChangeArrowheads="1"/>
          </p:cNvSpPr>
          <p:nvPr/>
        </p:nvSpPr>
        <p:spPr bwMode="auto">
          <a:xfrm>
            <a:off x="914400" y="5334000"/>
            <a:ext cx="7543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West Virginia Advocates</a:t>
            </a:r>
          </a:p>
          <a:p>
            <a:pPr algn="ctr" eaLnBrk="1" hangingPunct="1"/>
            <a:r>
              <a:rPr lang="en-US" altLang="en-US" b="1"/>
              <a:t>Protection and Advocacy for Individuals with Mental Illness Advisory Council</a:t>
            </a:r>
          </a:p>
          <a:p>
            <a:pPr eaLnBrk="1" hangingPunct="1"/>
            <a:r>
              <a:rPr lang="en-US" altLang="en-US"/>
              <a:t>This information was developed to raise awareness of Psychiatric Advance Directives.  It is not intended to provide legal or medical advice.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AB581A5-7A32-4E1E-B35C-D4E12AC88BE9}"/>
              </a:ext>
            </a:extLst>
          </p:cNvPr>
          <p:cNvSpPr>
            <a:spLocks noGrp="1"/>
          </p:cNvSpPr>
          <p:nvPr>
            <p:ph type="title"/>
          </p:nvPr>
        </p:nvSpPr>
        <p:spPr/>
        <p:txBody>
          <a:bodyPr>
            <a:normAutofit fontScale="90000"/>
          </a:bodyPr>
          <a:lstStyle/>
          <a:p>
            <a:pPr eaLnBrk="1" hangingPunct="1">
              <a:defRPr/>
            </a:pPr>
            <a:r>
              <a:rPr lang="en-US"/>
              <a:t>State Medicaid Agency Obligations</a:t>
            </a:r>
          </a:p>
        </p:txBody>
      </p:sp>
      <p:sp>
        <p:nvSpPr>
          <p:cNvPr id="17411" name="Content Placeholder 2">
            <a:extLst>
              <a:ext uri="{FF2B5EF4-FFF2-40B4-BE49-F238E27FC236}">
                <a16:creationId xmlns:a16="http://schemas.microsoft.com/office/drawing/2014/main" id="{236E3EAE-9719-490C-9DD8-577E281EB3CF}"/>
              </a:ext>
            </a:extLst>
          </p:cNvPr>
          <p:cNvSpPr>
            <a:spLocks noGrp="1"/>
          </p:cNvSpPr>
          <p:nvPr>
            <p:ph idx="1"/>
          </p:nvPr>
        </p:nvSpPr>
        <p:spPr/>
        <p:txBody>
          <a:bodyPr/>
          <a:lstStyle/>
          <a:p>
            <a:pPr eaLnBrk="1" hangingPunct="1"/>
            <a:r>
              <a:rPr lang="en-US" altLang="en-US"/>
              <a:t>When contracting with managed care plans, state Medicaid agencies must require the plan to comply with requirements of federal law in regards to written policies and procedures </a:t>
            </a:r>
          </a:p>
          <a:p>
            <a:pPr eaLnBrk="1" hangingPunct="1"/>
            <a:r>
              <a:rPr lang="en-US" altLang="en-US"/>
              <a:t>Plan must meet the requirements of the Patient Self Determination Act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D60E58F-74AA-4C19-9C58-BA91551D5F16}"/>
              </a:ext>
            </a:extLst>
          </p:cNvPr>
          <p:cNvSpPr>
            <a:spLocks noGrp="1"/>
          </p:cNvSpPr>
          <p:nvPr>
            <p:ph type="title"/>
          </p:nvPr>
        </p:nvSpPr>
        <p:spPr/>
        <p:txBody>
          <a:bodyPr/>
          <a:lstStyle/>
          <a:p>
            <a:pPr eaLnBrk="1" hangingPunct="1">
              <a:defRPr/>
            </a:pPr>
            <a:r>
              <a:rPr lang="en-US"/>
              <a:t>Federal Role</a:t>
            </a:r>
          </a:p>
        </p:txBody>
      </p:sp>
      <p:sp>
        <p:nvSpPr>
          <p:cNvPr id="18435" name="Content Placeholder 2">
            <a:extLst>
              <a:ext uri="{FF2B5EF4-FFF2-40B4-BE49-F238E27FC236}">
                <a16:creationId xmlns:a16="http://schemas.microsoft.com/office/drawing/2014/main" id="{8D8B9F6E-4D6F-494C-A93B-2363E845DF4C}"/>
              </a:ext>
            </a:extLst>
          </p:cNvPr>
          <p:cNvSpPr>
            <a:spLocks noGrp="1"/>
          </p:cNvSpPr>
          <p:nvPr>
            <p:ph idx="1"/>
          </p:nvPr>
        </p:nvSpPr>
        <p:spPr/>
        <p:txBody>
          <a:bodyPr/>
          <a:lstStyle/>
          <a:p>
            <a:pPr eaLnBrk="1" hangingPunct="1"/>
            <a:r>
              <a:rPr lang="en-US" altLang="en-US"/>
              <a:t>Department of Health and Human Services is required to:</a:t>
            </a:r>
          </a:p>
          <a:p>
            <a:pPr lvl="1" eaLnBrk="1" hangingPunct="1"/>
            <a:r>
              <a:rPr lang="en-US" altLang="en-US"/>
              <a:t>Conduct public education campaign</a:t>
            </a:r>
          </a:p>
          <a:p>
            <a:pPr lvl="1" eaLnBrk="1" hangingPunct="1"/>
            <a:r>
              <a:rPr lang="en-US" altLang="en-US"/>
              <a:t> Conduct Provider technical assistance to states</a:t>
            </a:r>
          </a:p>
          <a:p>
            <a:pPr lvl="1" eaLnBrk="1" hangingPunct="1"/>
            <a:r>
              <a:rPr lang="en-US" altLang="en-US"/>
              <a:t>Oversee compliance</a:t>
            </a:r>
          </a:p>
          <a:p>
            <a:pPr lvl="1" eaLnBrk="1" hangingPunct="1"/>
            <a:r>
              <a:rPr lang="en-US" altLang="en-US"/>
              <a:t>Mail Advance Directive information to Social Security recipients </a:t>
            </a:r>
          </a:p>
          <a:p>
            <a:pPr lvl="1" eaLnBrk="1" hangingPunct="1">
              <a:buFont typeface="Arial" panose="020B0604020202020204" pitchFamily="34" charset="0"/>
              <a:buNone/>
            </a:pPr>
            <a:r>
              <a:rPr lang="en-US" altLang="en-US" sz="1600"/>
              <a:t>* In partial fulfillment of these requirements Federal DHHS has developed a brochure describing advance directives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F7D1840-3895-4DB1-9A1A-1F6056779F5E}"/>
              </a:ext>
            </a:extLst>
          </p:cNvPr>
          <p:cNvSpPr>
            <a:spLocks noGrp="1"/>
          </p:cNvSpPr>
          <p:nvPr>
            <p:ph type="title"/>
          </p:nvPr>
        </p:nvSpPr>
        <p:spPr/>
        <p:txBody>
          <a:bodyPr/>
          <a:lstStyle/>
          <a:p>
            <a:pPr eaLnBrk="1" hangingPunct="1">
              <a:defRPr/>
            </a:pPr>
            <a:r>
              <a:rPr lang="en-US"/>
              <a:t>Community Education</a:t>
            </a:r>
          </a:p>
        </p:txBody>
      </p:sp>
      <p:sp>
        <p:nvSpPr>
          <p:cNvPr id="19459" name="Content Placeholder 2">
            <a:extLst>
              <a:ext uri="{FF2B5EF4-FFF2-40B4-BE49-F238E27FC236}">
                <a16:creationId xmlns:a16="http://schemas.microsoft.com/office/drawing/2014/main" id="{A968CB62-9A34-4232-A863-535BFBBB994B}"/>
              </a:ext>
            </a:extLst>
          </p:cNvPr>
          <p:cNvSpPr>
            <a:spLocks noGrp="1"/>
          </p:cNvSpPr>
          <p:nvPr>
            <p:ph idx="1"/>
          </p:nvPr>
        </p:nvSpPr>
        <p:spPr/>
        <p:txBody>
          <a:bodyPr/>
          <a:lstStyle/>
          <a:p>
            <a:pPr eaLnBrk="1" hangingPunct="1">
              <a:buFont typeface="Arial" panose="020B0604020202020204" pitchFamily="34" charset="0"/>
              <a:buNone/>
            </a:pPr>
            <a:r>
              <a:rPr lang="en-US" altLang="en-US"/>
              <a:t>	The same written materials do not have to be provided in all settings, however all must:</a:t>
            </a:r>
          </a:p>
          <a:p>
            <a:pPr eaLnBrk="1" hangingPunct="1"/>
            <a:r>
              <a:rPr lang="en-US" altLang="en-US"/>
              <a:t>Define a advance directive</a:t>
            </a:r>
          </a:p>
          <a:p>
            <a:pPr eaLnBrk="1" hangingPunct="1"/>
            <a:r>
              <a:rPr lang="en-US" altLang="en-US"/>
              <a:t>Emphasize that it is designed for consumers to exercise self direction over healthcare</a:t>
            </a:r>
          </a:p>
          <a:p>
            <a:pPr eaLnBrk="1" hangingPunct="1"/>
            <a:r>
              <a:rPr lang="en-US" altLang="en-US"/>
              <a:t>Describe applicable state law in regards to advance directives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CA6938E-5C4D-4AED-BA9A-1B95F29B135F}"/>
              </a:ext>
            </a:extLst>
          </p:cNvPr>
          <p:cNvSpPr>
            <a:spLocks noGrp="1"/>
          </p:cNvSpPr>
          <p:nvPr>
            <p:ph type="title"/>
          </p:nvPr>
        </p:nvSpPr>
        <p:spPr/>
        <p:txBody>
          <a:bodyPr/>
          <a:lstStyle/>
          <a:p>
            <a:pPr eaLnBrk="1" hangingPunct="1">
              <a:defRPr/>
            </a:pPr>
            <a:r>
              <a:rPr lang="en-US"/>
              <a:t>Community Education</a:t>
            </a:r>
          </a:p>
        </p:txBody>
      </p:sp>
      <p:sp>
        <p:nvSpPr>
          <p:cNvPr id="20483" name="Content Placeholder 2">
            <a:extLst>
              <a:ext uri="{FF2B5EF4-FFF2-40B4-BE49-F238E27FC236}">
                <a16:creationId xmlns:a16="http://schemas.microsoft.com/office/drawing/2014/main" id="{ED167D29-8FBB-4DDD-942B-E14BD8EBC640}"/>
              </a:ext>
            </a:extLst>
          </p:cNvPr>
          <p:cNvSpPr>
            <a:spLocks noGrp="1"/>
          </p:cNvSpPr>
          <p:nvPr>
            <p:ph idx="1"/>
          </p:nvPr>
        </p:nvSpPr>
        <p:spPr/>
        <p:txBody>
          <a:bodyPr/>
          <a:lstStyle/>
          <a:p>
            <a:pPr eaLnBrk="1" hangingPunct="1"/>
            <a:r>
              <a:rPr lang="en-US" altLang="en-US"/>
              <a:t>All information distributed must be current</a:t>
            </a:r>
          </a:p>
          <a:p>
            <a:pPr lvl="1" eaLnBrk="1" hangingPunct="1"/>
            <a:r>
              <a:rPr lang="en-US" altLang="en-US"/>
              <a:t>Must include state law revisions within 90 days of effective date of the revision </a:t>
            </a:r>
          </a:p>
          <a:p>
            <a:pPr lvl="1" eaLnBrk="1" hangingPunct="1"/>
            <a:r>
              <a:rPr lang="en-US" altLang="en-US"/>
              <a:t>Providers may contract with other entities to provide the information, however the provider is legally responsible for ensuring education occurs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0FB6745-9231-49D4-9C27-0DA8BD11E2A5}"/>
              </a:ext>
            </a:extLst>
          </p:cNvPr>
          <p:cNvSpPr>
            <a:spLocks noGrp="1"/>
          </p:cNvSpPr>
          <p:nvPr>
            <p:ph type="title"/>
          </p:nvPr>
        </p:nvSpPr>
        <p:spPr/>
        <p:txBody>
          <a:bodyPr>
            <a:normAutofit fontScale="90000"/>
          </a:bodyPr>
          <a:lstStyle/>
          <a:p>
            <a:pPr eaLnBrk="1" hangingPunct="1">
              <a:defRPr/>
            </a:pPr>
            <a:r>
              <a:rPr lang="en-US"/>
              <a:t>When Information on AD Policies Must Be Provided</a:t>
            </a:r>
          </a:p>
        </p:txBody>
      </p:sp>
      <p:sp>
        <p:nvSpPr>
          <p:cNvPr id="21507" name="Content Placeholder 2">
            <a:extLst>
              <a:ext uri="{FF2B5EF4-FFF2-40B4-BE49-F238E27FC236}">
                <a16:creationId xmlns:a16="http://schemas.microsoft.com/office/drawing/2014/main" id="{1572FD1D-3139-425A-A698-1A68B9815BCA}"/>
              </a:ext>
            </a:extLst>
          </p:cNvPr>
          <p:cNvSpPr>
            <a:spLocks noGrp="1"/>
          </p:cNvSpPr>
          <p:nvPr>
            <p:ph idx="1"/>
          </p:nvPr>
        </p:nvSpPr>
        <p:spPr/>
        <p:txBody>
          <a:bodyPr/>
          <a:lstStyle/>
          <a:p>
            <a:pPr eaLnBrk="1" hangingPunct="1"/>
            <a:r>
              <a:rPr lang="en-US" altLang="en-US"/>
              <a:t>At time of admission</a:t>
            </a:r>
          </a:p>
          <a:p>
            <a:pPr eaLnBrk="1" hangingPunct="1"/>
            <a:r>
              <a:rPr lang="en-US" altLang="en-US"/>
              <a:t>Upon enrollment in a healthcare plan</a:t>
            </a:r>
          </a:p>
          <a:p>
            <a:pPr eaLnBrk="1" hangingPunct="1"/>
            <a:r>
              <a:rPr lang="en-US" altLang="en-US"/>
              <a:t>Before receiving care</a:t>
            </a:r>
          </a:p>
          <a:p>
            <a:pPr eaLnBrk="1" hangingPunct="1"/>
            <a:r>
              <a:rPr lang="en-US" altLang="en-US"/>
              <a:t>When initially receiving care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490733A-F4A1-426E-A205-423C200E34B6}"/>
              </a:ext>
            </a:extLst>
          </p:cNvPr>
          <p:cNvSpPr>
            <a:spLocks noGrp="1"/>
          </p:cNvSpPr>
          <p:nvPr>
            <p:ph type="title"/>
          </p:nvPr>
        </p:nvSpPr>
        <p:spPr/>
        <p:txBody>
          <a:bodyPr>
            <a:normAutofit fontScale="90000"/>
          </a:bodyPr>
          <a:lstStyle/>
          <a:p>
            <a:pPr eaLnBrk="1" hangingPunct="1">
              <a:defRPr/>
            </a:pPr>
            <a:r>
              <a:rPr lang="en-US"/>
              <a:t>Family receipt of Advance Directive Information</a:t>
            </a:r>
          </a:p>
        </p:txBody>
      </p:sp>
      <p:sp>
        <p:nvSpPr>
          <p:cNvPr id="22531" name="Content Placeholder 2">
            <a:extLst>
              <a:ext uri="{FF2B5EF4-FFF2-40B4-BE49-F238E27FC236}">
                <a16:creationId xmlns:a16="http://schemas.microsoft.com/office/drawing/2014/main" id="{259A84C0-F568-4A31-99C0-FCA9F6D91BD7}"/>
              </a:ext>
            </a:extLst>
          </p:cNvPr>
          <p:cNvSpPr>
            <a:spLocks noGrp="1"/>
          </p:cNvSpPr>
          <p:nvPr>
            <p:ph idx="1"/>
          </p:nvPr>
        </p:nvSpPr>
        <p:spPr/>
        <p:txBody>
          <a:bodyPr/>
          <a:lstStyle/>
          <a:p>
            <a:pPr eaLnBrk="1" hangingPunct="1"/>
            <a:r>
              <a:rPr lang="en-US" altLang="en-US"/>
              <a:t>Providers may give information regarding a advance directive when:</a:t>
            </a:r>
          </a:p>
          <a:p>
            <a:pPr lvl="1" eaLnBrk="1" hangingPunct="1"/>
            <a:r>
              <a:rPr lang="en-US" altLang="en-US"/>
              <a:t>The consumer is incapacitated and unable to receive information due to a mental disorder or a incapacitating condition, or if the consumer is unable to articulate whether or not they have a advance directive</a:t>
            </a:r>
          </a:p>
          <a:p>
            <a:pPr lvl="1" eaLnBrk="1" hangingPunct="1"/>
            <a:r>
              <a:rPr lang="en-US" altLang="en-US" b="1" u="sng"/>
              <a:t>The information must be given to the consumer once they are no longer incapacitated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3380C1F-40FB-49FD-A5AD-46E9E8A76812}"/>
              </a:ext>
            </a:extLst>
          </p:cNvPr>
          <p:cNvSpPr>
            <a:spLocks noGrp="1"/>
          </p:cNvSpPr>
          <p:nvPr>
            <p:ph type="title"/>
          </p:nvPr>
        </p:nvSpPr>
        <p:spPr/>
        <p:txBody>
          <a:bodyPr/>
          <a:lstStyle/>
          <a:p>
            <a:pPr eaLnBrk="1" fontAlgn="auto" hangingPunct="1">
              <a:spcAft>
                <a:spcPts val="0"/>
              </a:spcAft>
              <a:defRPr/>
            </a:pPr>
            <a:r>
              <a:rPr lang="en-US">
                <a:solidFill>
                  <a:schemeClr val="accent1">
                    <a:satMod val="150000"/>
                  </a:schemeClr>
                </a:solidFill>
              </a:rPr>
              <a:t>Providers</a:t>
            </a:r>
          </a:p>
        </p:txBody>
      </p:sp>
      <p:sp>
        <p:nvSpPr>
          <p:cNvPr id="23555" name="Content Placeholder 2">
            <a:extLst>
              <a:ext uri="{FF2B5EF4-FFF2-40B4-BE49-F238E27FC236}">
                <a16:creationId xmlns:a16="http://schemas.microsoft.com/office/drawing/2014/main" id="{313F17E0-6A86-4009-A635-536F7FC68AFC}"/>
              </a:ext>
            </a:extLst>
          </p:cNvPr>
          <p:cNvSpPr>
            <a:spLocks noGrp="1"/>
          </p:cNvSpPr>
          <p:nvPr>
            <p:ph idx="1"/>
          </p:nvPr>
        </p:nvSpPr>
        <p:spPr/>
        <p:txBody>
          <a:bodyPr/>
          <a:lstStyle/>
          <a:p>
            <a:pPr eaLnBrk="1" hangingPunct="1"/>
            <a:r>
              <a:rPr lang="en-US" altLang="en-US"/>
              <a:t>A consumer has the right to be informed by a </a:t>
            </a:r>
            <a:r>
              <a:rPr lang="en-US" altLang="en-US" b="1"/>
              <a:t>behavioral health service </a:t>
            </a:r>
            <a:r>
              <a:rPr lang="en-US" altLang="en-US"/>
              <a:t>of the availability and applicability of an advance psychiatric directive and to receive education and assistance from the behavioral health service in preparing such a document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76A6364-E497-47F8-BDA9-817147141A2C}"/>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Role as a Provider</a:t>
            </a:r>
          </a:p>
        </p:txBody>
      </p:sp>
      <p:sp>
        <p:nvSpPr>
          <p:cNvPr id="24579" name="Content Placeholder 2">
            <a:extLst>
              <a:ext uri="{FF2B5EF4-FFF2-40B4-BE49-F238E27FC236}">
                <a16:creationId xmlns:a16="http://schemas.microsoft.com/office/drawing/2014/main" id="{456E6848-3F8D-43A2-AE5F-D2432FAE6F6A}"/>
              </a:ext>
            </a:extLst>
          </p:cNvPr>
          <p:cNvSpPr>
            <a:spLocks noGrp="1"/>
          </p:cNvSpPr>
          <p:nvPr>
            <p:ph idx="1"/>
          </p:nvPr>
        </p:nvSpPr>
        <p:spPr/>
        <p:txBody>
          <a:bodyPr/>
          <a:lstStyle/>
          <a:p>
            <a:pPr eaLnBrk="1" hangingPunct="1"/>
            <a:r>
              <a:rPr lang="en-US" altLang="en-US"/>
              <a:t>Entities must provide education to their staff and their community on advance directives either directly or with other providers</a:t>
            </a:r>
          </a:p>
          <a:p>
            <a:pPr eaLnBrk="1" hangingPunct="1"/>
            <a:r>
              <a:rPr lang="en-US" altLang="en-US"/>
              <a:t>Education must include education regarding:</a:t>
            </a:r>
          </a:p>
          <a:p>
            <a:pPr lvl="1" eaLnBrk="1" hangingPunct="1"/>
            <a:r>
              <a:rPr lang="en-US" altLang="en-US"/>
              <a:t>Rights under state law to participate in decisions regarding their medical care</a:t>
            </a:r>
          </a:p>
          <a:p>
            <a:pPr lvl="1" eaLnBrk="1" hangingPunct="1"/>
            <a:r>
              <a:rPr lang="en-US" altLang="en-US"/>
              <a:t>The facilities policies regarding advance directives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CB53E-9D0C-4201-A031-FFEEA65C7063}"/>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Role as a Provider</a:t>
            </a:r>
          </a:p>
        </p:txBody>
      </p:sp>
      <p:sp>
        <p:nvSpPr>
          <p:cNvPr id="25603" name="Content Placeholder 2">
            <a:extLst>
              <a:ext uri="{FF2B5EF4-FFF2-40B4-BE49-F238E27FC236}">
                <a16:creationId xmlns:a16="http://schemas.microsoft.com/office/drawing/2014/main" id="{FA9C29F7-5570-4577-ADE1-E07190163CF3}"/>
              </a:ext>
            </a:extLst>
          </p:cNvPr>
          <p:cNvSpPr>
            <a:spLocks noGrp="1"/>
          </p:cNvSpPr>
          <p:nvPr>
            <p:ph idx="1"/>
          </p:nvPr>
        </p:nvSpPr>
        <p:spPr/>
        <p:txBody>
          <a:bodyPr/>
          <a:lstStyle/>
          <a:p>
            <a:pPr eaLnBrk="1" hangingPunct="1">
              <a:buFont typeface="Wingdings 2" panose="05020102010507070707" pitchFamily="18" charset="2"/>
              <a:buNone/>
            </a:pPr>
            <a:r>
              <a:rPr lang="en-US" altLang="en-US"/>
              <a:t>TIPS</a:t>
            </a:r>
          </a:p>
          <a:p>
            <a:pPr eaLnBrk="1" hangingPunct="1"/>
            <a:r>
              <a:rPr lang="en-US" altLang="en-US"/>
              <a:t>Don’t wait until a crisis to introduce the idea of creating an Advance Directive</a:t>
            </a:r>
          </a:p>
          <a:p>
            <a:pPr eaLnBrk="1" hangingPunct="1"/>
            <a:r>
              <a:rPr lang="en-US" altLang="en-US"/>
              <a:t>Include in treatment plan</a:t>
            </a:r>
          </a:p>
          <a:p>
            <a:pPr eaLnBrk="1" hangingPunct="1"/>
            <a:r>
              <a:rPr lang="en-US" altLang="en-US"/>
              <a:t>Collaborate with other providers to do community education</a:t>
            </a:r>
          </a:p>
          <a:p>
            <a:pPr eaLnBrk="1" hangingPunct="1"/>
            <a:r>
              <a:rPr lang="en-US" altLang="en-US"/>
              <a:t>Distribute information to consumers at intake, and periodically thereafter </a:t>
            </a:r>
          </a:p>
          <a:p>
            <a:pPr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65516-11A7-40E4-B340-092A0E38E630}"/>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Providers should consider…</a:t>
            </a:r>
          </a:p>
        </p:txBody>
      </p:sp>
      <p:sp>
        <p:nvSpPr>
          <p:cNvPr id="26627" name="Content Placeholder 2">
            <a:extLst>
              <a:ext uri="{FF2B5EF4-FFF2-40B4-BE49-F238E27FC236}">
                <a16:creationId xmlns:a16="http://schemas.microsoft.com/office/drawing/2014/main" id="{DF2E3D1B-F4F0-46C9-BEC0-96AD71AFACD0}"/>
              </a:ext>
            </a:extLst>
          </p:cNvPr>
          <p:cNvSpPr>
            <a:spLocks noGrp="1"/>
          </p:cNvSpPr>
          <p:nvPr>
            <p:ph idx="1"/>
          </p:nvPr>
        </p:nvSpPr>
        <p:spPr/>
        <p:txBody>
          <a:bodyPr/>
          <a:lstStyle/>
          <a:p>
            <a:pPr marL="438150" lvl="1" indent="-319088" eaLnBrk="1" hangingPunct="1">
              <a:spcBef>
                <a:spcPct val="0"/>
              </a:spcBef>
              <a:buClr>
                <a:schemeClr val="accent1"/>
              </a:buClr>
              <a:buSzPct val="80000"/>
              <a:buFont typeface="Wingdings 2" panose="05020102010507070707" pitchFamily="18" charset="2"/>
              <a:buChar char=""/>
            </a:pPr>
            <a:r>
              <a:rPr lang="en-US" altLang="en-US"/>
              <a:t>Advance directives can describe treatment(s) a consumer wants in the event of a crisis </a:t>
            </a:r>
            <a:endParaRPr lang="en-US" altLang="en-US" sz="2400"/>
          </a:p>
          <a:p>
            <a:pPr marL="438150" lvl="1" indent="-319088" eaLnBrk="1" hangingPunct="1">
              <a:spcBef>
                <a:spcPct val="0"/>
              </a:spcBef>
              <a:buClr>
                <a:schemeClr val="accent1"/>
              </a:buClr>
              <a:buSzPct val="80000"/>
              <a:buFont typeface="Wingdings 2" panose="05020102010507070707" pitchFamily="18" charset="2"/>
              <a:buChar char=""/>
            </a:pPr>
            <a:r>
              <a:rPr lang="en-US" altLang="en-US"/>
              <a:t>An Advance directive can be rejected, even verbally, at any time by the consumer (“Ulysses effect”)</a:t>
            </a:r>
          </a:p>
          <a:p>
            <a:pPr marL="438150" lvl="1" indent="-319088" eaLnBrk="1" hangingPunct="1">
              <a:spcBef>
                <a:spcPct val="0"/>
              </a:spcBef>
              <a:buClr>
                <a:schemeClr val="accent1"/>
              </a:buClr>
              <a:buSzPct val="80000"/>
              <a:buFont typeface="Wingdings 2" panose="05020102010507070707" pitchFamily="18" charset="2"/>
              <a:buChar char=""/>
            </a:pPr>
            <a:r>
              <a:rPr lang="en-US" altLang="en-US"/>
              <a:t>Involuntary treatment may be requested -- or imposed (mental hygiene process) in an emergency – even when there is an advance directive</a:t>
            </a:r>
          </a:p>
          <a:p>
            <a:pPr marL="438150" lvl="1" indent="-319088" eaLnBrk="1" hangingPunct="1">
              <a:spcBef>
                <a:spcPct val="0"/>
              </a:spcBef>
              <a:buClr>
                <a:schemeClr val="accent1"/>
              </a:buClr>
              <a:buSzPct val="80000"/>
              <a:buFont typeface="Wingdings 2" panose="05020102010507070707" pitchFamily="18" charset="2"/>
              <a:buChar char=""/>
            </a:pPr>
            <a:endParaRPr lang="en-US" altLang="en-US"/>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05002-F674-47C2-A916-D1375F729DF9}"/>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Providers</a:t>
            </a:r>
          </a:p>
        </p:txBody>
      </p:sp>
      <p:sp>
        <p:nvSpPr>
          <p:cNvPr id="9219" name="Content Placeholder 2">
            <a:extLst>
              <a:ext uri="{FF2B5EF4-FFF2-40B4-BE49-F238E27FC236}">
                <a16:creationId xmlns:a16="http://schemas.microsoft.com/office/drawing/2014/main" id="{4A2CC0C5-7C6C-462A-8615-C309E43F37D9}"/>
              </a:ext>
            </a:extLst>
          </p:cNvPr>
          <p:cNvSpPr>
            <a:spLocks noGrp="1"/>
          </p:cNvSpPr>
          <p:nvPr>
            <p:ph idx="1"/>
          </p:nvPr>
        </p:nvSpPr>
        <p:spPr/>
        <p:txBody>
          <a:bodyPr/>
          <a:lstStyle/>
          <a:p>
            <a:pPr eaLnBrk="1" hangingPunct="1"/>
            <a:r>
              <a:rPr lang="en-US" altLang="en-US"/>
              <a:t>Psychiatric Advance Directives:</a:t>
            </a:r>
          </a:p>
          <a:p>
            <a:pPr eaLnBrk="1" hangingPunct="1">
              <a:buFont typeface="Wingdings 2" panose="05020102010507070707" pitchFamily="18" charset="2"/>
              <a:buNone/>
            </a:pPr>
            <a:r>
              <a:rPr lang="en-US" altLang="en-US"/>
              <a:t>	</a:t>
            </a:r>
          </a:p>
          <a:p>
            <a:pPr eaLnBrk="1" hangingPunct="1">
              <a:buFont typeface="Wingdings 2" panose="05020102010507070707" pitchFamily="18" charset="2"/>
              <a:buNone/>
            </a:pPr>
            <a:r>
              <a:rPr lang="en-US" altLang="en-US"/>
              <a:t>	Used to document a individual’s specific instructions or preferences regarding mental health treatment, in preparation for the possibility that the person may lose capacity to give or withhold informed consent to treatment during a crisis</a:t>
            </a:r>
          </a:p>
          <a:p>
            <a:pPr eaLnBrk="1" hangingPunct="1">
              <a:buFont typeface="Wingdings 2" panose="05020102010507070707" pitchFamily="18" charset="2"/>
              <a:buNone/>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A962-CE7A-4091-88D6-DE42A2A2CBD6}"/>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When providers can refuse to implement a Advance Directive</a:t>
            </a:r>
          </a:p>
        </p:txBody>
      </p:sp>
      <p:sp>
        <p:nvSpPr>
          <p:cNvPr id="27651" name="Content Placeholder 2">
            <a:extLst>
              <a:ext uri="{FF2B5EF4-FFF2-40B4-BE49-F238E27FC236}">
                <a16:creationId xmlns:a16="http://schemas.microsoft.com/office/drawing/2014/main" id="{3A74AFED-BCC4-4906-B3F1-57D691D322E0}"/>
              </a:ext>
            </a:extLst>
          </p:cNvPr>
          <p:cNvSpPr>
            <a:spLocks noGrp="1"/>
          </p:cNvSpPr>
          <p:nvPr>
            <p:ph idx="1"/>
          </p:nvPr>
        </p:nvSpPr>
        <p:spPr/>
        <p:txBody>
          <a:bodyPr/>
          <a:lstStyle/>
          <a:p>
            <a:pPr eaLnBrk="1" hangingPunct="1"/>
            <a:r>
              <a:rPr lang="en-US" altLang="en-US"/>
              <a:t>The provider does not have the resources to provide the treatment</a:t>
            </a:r>
          </a:p>
          <a:p>
            <a:pPr eaLnBrk="1" hangingPunct="1"/>
            <a:r>
              <a:rPr lang="en-US" altLang="en-US"/>
              <a:t>A provider believes that the directive would </a:t>
            </a:r>
            <a:r>
              <a:rPr lang="en-US" altLang="en-US" b="1"/>
              <a:t>endanger </a:t>
            </a:r>
            <a:r>
              <a:rPr lang="en-US" altLang="en-US"/>
              <a:t>the consumer’s </a:t>
            </a:r>
            <a:r>
              <a:rPr lang="en-US" altLang="en-US" b="1"/>
              <a:t>life</a:t>
            </a:r>
            <a:r>
              <a:rPr lang="en-US" altLang="en-US"/>
              <a:t> or be dangerous to others</a:t>
            </a:r>
          </a:p>
          <a:p>
            <a:pPr eaLnBrk="1" hangingPunct="1"/>
            <a:endParaRPr lang="en-US" altLang="en-US"/>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1B0DA-6F55-4829-8397-B90627101C14}"/>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When providers can refuse to implement a Advance Directive</a:t>
            </a:r>
          </a:p>
        </p:txBody>
      </p:sp>
      <p:sp>
        <p:nvSpPr>
          <p:cNvPr id="28675" name="Content Placeholder 2">
            <a:extLst>
              <a:ext uri="{FF2B5EF4-FFF2-40B4-BE49-F238E27FC236}">
                <a16:creationId xmlns:a16="http://schemas.microsoft.com/office/drawing/2014/main" id="{EA87F858-E555-4ABE-B9F6-319A2665597E}"/>
              </a:ext>
            </a:extLst>
          </p:cNvPr>
          <p:cNvSpPr>
            <a:spLocks noGrp="1"/>
          </p:cNvSpPr>
          <p:nvPr>
            <p:ph idx="1"/>
          </p:nvPr>
        </p:nvSpPr>
        <p:spPr/>
        <p:txBody>
          <a:bodyPr/>
          <a:lstStyle/>
          <a:p>
            <a:pPr algn="ctr" eaLnBrk="1" hangingPunct="1">
              <a:buFont typeface="Wingdings 2" panose="05020102010507070707" pitchFamily="18" charset="2"/>
              <a:buNone/>
            </a:pPr>
            <a:r>
              <a:rPr lang="en-US" altLang="en-US"/>
              <a:t>If a provider does not honor a psychiatric advance directive they must:</a:t>
            </a:r>
          </a:p>
          <a:p>
            <a:pPr eaLnBrk="1" hangingPunct="1"/>
            <a:r>
              <a:rPr lang="en-US" altLang="en-US"/>
              <a:t>Tell the consumer the </a:t>
            </a:r>
            <a:r>
              <a:rPr lang="en-US" altLang="en-US" b="1"/>
              <a:t>reason for not honoring </a:t>
            </a:r>
            <a:r>
              <a:rPr lang="en-US" altLang="en-US"/>
              <a:t>their advance psychiatric directive</a:t>
            </a:r>
          </a:p>
          <a:p>
            <a:pPr eaLnBrk="1" hangingPunct="1"/>
            <a:endParaRPr lang="en-US" altLang="en-US"/>
          </a:p>
          <a:p>
            <a:pPr eaLnBrk="1" hangingPunct="1">
              <a:buFont typeface="Wingdings 2" panose="05020102010507070707" pitchFamily="18" charset="2"/>
              <a:buNone/>
            </a:pPr>
            <a:r>
              <a:rPr lang="en-US" altLang="en-US"/>
              <a:t>Tips:</a:t>
            </a:r>
          </a:p>
          <a:p>
            <a:pPr eaLnBrk="1" hangingPunct="1"/>
            <a:r>
              <a:rPr lang="en-US" altLang="en-US"/>
              <a:t>Be specific</a:t>
            </a:r>
          </a:p>
          <a:p>
            <a:pPr eaLnBrk="1" hangingPunct="1"/>
            <a:r>
              <a:rPr lang="en-US" altLang="en-US"/>
              <a:t>Do it in writing</a:t>
            </a:r>
          </a:p>
          <a:p>
            <a:pPr eaLnBrk="1" hangingPunct="1"/>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DC9C-96F1-4A3D-988A-74E48ED45877}"/>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Complaints</a:t>
            </a:r>
          </a:p>
        </p:txBody>
      </p:sp>
      <p:sp>
        <p:nvSpPr>
          <p:cNvPr id="29699" name="Content Placeholder 2">
            <a:extLst>
              <a:ext uri="{FF2B5EF4-FFF2-40B4-BE49-F238E27FC236}">
                <a16:creationId xmlns:a16="http://schemas.microsoft.com/office/drawing/2014/main" id="{5300F6D9-77BF-45E2-9693-3AE2367D10AA}"/>
              </a:ext>
            </a:extLst>
          </p:cNvPr>
          <p:cNvSpPr>
            <a:spLocks noGrp="1"/>
          </p:cNvSpPr>
          <p:nvPr>
            <p:ph idx="1"/>
          </p:nvPr>
        </p:nvSpPr>
        <p:spPr/>
        <p:txBody>
          <a:bodyPr/>
          <a:lstStyle/>
          <a:p>
            <a:pPr eaLnBrk="1" hangingPunct="1"/>
            <a:r>
              <a:rPr lang="en-US" altLang="en-US"/>
              <a:t>State Medicaid agencies are responsible for reviewing and responding to complaints regarding advance directives</a:t>
            </a:r>
          </a:p>
          <a:p>
            <a:pPr eaLnBrk="1" hangingPunct="1">
              <a:buFont typeface="Wingdings 2" panose="05020102010507070707" pitchFamily="18" charset="2"/>
              <a:buNone/>
            </a:pPr>
            <a:endParaRPr lang="en-US" altLang="en-US"/>
          </a:p>
          <a:p>
            <a:pPr eaLnBrk="1" hangingPunct="1"/>
            <a:r>
              <a:rPr lang="en-US" altLang="en-US"/>
              <a:t>Penalties can include fines and / or removal as Medicaid / Medicare approved provider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C27EC5E-C844-477E-8593-1BAF6BDA2842}"/>
              </a:ext>
            </a:extLst>
          </p:cNvPr>
          <p:cNvSpPr>
            <a:spLocks noGrp="1"/>
          </p:cNvSpPr>
          <p:nvPr>
            <p:ph type="title"/>
          </p:nvPr>
        </p:nvSpPr>
        <p:spPr/>
        <p:txBody>
          <a:bodyPr>
            <a:normAutofit fontScale="90000"/>
          </a:bodyPr>
          <a:lstStyle/>
          <a:p>
            <a:pPr eaLnBrk="1" hangingPunct="1">
              <a:defRPr/>
            </a:pPr>
            <a:r>
              <a:rPr lang="en-US"/>
              <a:t>What to do if directives are not being followed</a:t>
            </a:r>
          </a:p>
        </p:txBody>
      </p:sp>
      <p:sp>
        <p:nvSpPr>
          <p:cNvPr id="30723" name="Content Placeholder 2">
            <a:extLst>
              <a:ext uri="{FF2B5EF4-FFF2-40B4-BE49-F238E27FC236}">
                <a16:creationId xmlns:a16="http://schemas.microsoft.com/office/drawing/2014/main" id="{A274FD59-418F-41F7-85C6-49E2496A5089}"/>
              </a:ext>
            </a:extLst>
          </p:cNvPr>
          <p:cNvSpPr>
            <a:spLocks noGrp="1"/>
          </p:cNvSpPr>
          <p:nvPr>
            <p:ph idx="1"/>
          </p:nvPr>
        </p:nvSpPr>
        <p:spPr/>
        <p:txBody>
          <a:bodyPr/>
          <a:lstStyle/>
          <a:p>
            <a:pPr eaLnBrk="1" hangingPunct="1"/>
            <a:r>
              <a:rPr lang="en-US" altLang="en-US"/>
              <a:t>Complaints can be filed with the agency that surveys and certifies Medicare and Medicaid providers</a:t>
            </a:r>
          </a:p>
          <a:p>
            <a:pPr eaLnBrk="1" hangingPunct="1"/>
            <a:r>
              <a:rPr lang="en-US" altLang="en-US"/>
              <a:t>Providers and healthcare plans must inform consumers they have this right, and how to file a complaint</a:t>
            </a:r>
          </a:p>
          <a:p>
            <a:pPr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ECF4-63C0-4EBE-A9A1-828106DB66AE}"/>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Benefits</a:t>
            </a:r>
          </a:p>
        </p:txBody>
      </p:sp>
      <p:sp>
        <p:nvSpPr>
          <p:cNvPr id="31747" name="Content Placeholder 2">
            <a:extLst>
              <a:ext uri="{FF2B5EF4-FFF2-40B4-BE49-F238E27FC236}">
                <a16:creationId xmlns:a16="http://schemas.microsoft.com/office/drawing/2014/main" id="{35803406-1266-4734-846C-335D9481C97B}"/>
              </a:ext>
            </a:extLst>
          </p:cNvPr>
          <p:cNvSpPr>
            <a:spLocks noGrp="1"/>
          </p:cNvSpPr>
          <p:nvPr>
            <p:ph idx="1"/>
          </p:nvPr>
        </p:nvSpPr>
        <p:spPr/>
        <p:txBody>
          <a:bodyPr/>
          <a:lstStyle/>
          <a:p>
            <a:pPr eaLnBrk="1" hangingPunct="1"/>
            <a:r>
              <a:rPr lang="en-US" altLang="en-US" sz="2800"/>
              <a:t>Promotes self direction of care</a:t>
            </a:r>
          </a:p>
          <a:p>
            <a:pPr eaLnBrk="1" hangingPunct="1">
              <a:buFont typeface="Wingdings 2" panose="05020102010507070707" pitchFamily="18" charset="2"/>
              <a:buNone/>
            </a:pPr>
            <a:endParaRPr lang="en-US" altLang="en-US" sz="2800"/>
          </a:p>
          <a:p>
            <a:pPr eaLnBrk="1" hangingPunct="1"/>
            <a:r>
              <a:rPr lang="en-US" altLang="en-US" sz="2800"/>
              <a:t>May enable crisis intervention early</a:t>
            </a:r>
          </a:p>
          <a:p>
            <a:pPr eaLnBrk="1" hangingPunct="1">
              <a:buFont typeface="Wingdings 2" panose="05020102010507070707" pitchFamily="18" charset="2"/>
              <a:buNone/>
            </a:pPr>
            <a:endParaRPr lang="en-US" altLang="en-US" sz="2800"/>
          </a:p>
          <a:p>
            <a:pPr eaLnBrk="1" hangingPunct="1"/>
            <a:r>
              <a:rPr lang="en-US" altLang="en-US" sz="2800"/>
              <a:t>Enhances communication between healthcare providers and the consumer</a:t>
            </a:r>
          </a:p>
          <a:p>
            <a:pPr eaLnBrk="1" hangingPunct="1">
              <a:buFont typeface="Wingdings 2" panose="05020102010507070707" pitchFamily="18" charset="2"/>
              <a:buNone/>
            </a:pPr>
            <a:endParaRPr lang="en-US" altLang="en-US" sz="2800"/>
          </a:p>
          <a:p>
            <a:pPr eaLnBrk="1" hangingPunct="1"/>
            <a:r>
              <a:rPr lang="en-US" altLang="en-US" sz="2800"/>
              <a:t>Self directed services may be provided even if involuntarily hospitalized </a:t>
            </a:r>
          </a:p>
          <a:p>
            <a:pPr eaLnBrk="1" hangingPunct="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ACDA-18EF-4FC7-A0DF-BF452648387A}"/>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Benefits</a:t>
            </a:r>
          </a:p>
        </p:txBody>
      </p:sp>
      <p:sp>
        <p:nvSpPr>
          <p:cNvPr id="32771" name="Content Placeholder 2">
            <a:extLst>
              <a:ext uri="{FF2B5EF4-FFF2-40B4-BE49-F238E27FC236}">
                <a16:creationId xmlns:a16="http://schemas.microsoft.com/office/drawing/2014/main" id="{7333660E-97ED-418F-A734-F42DC39655E9}"/>
              </a:ext>
            </a:extLst>
          </p:cNvPr>
          <p:cNvSpPr>
            <a:spLocks noGrp="1"/>
          </p:cNvSpPr>
          <p:nvPr>
            <p:ph idx="1"/>
          </p:nvPr>
        </p:nvSpPr>
        <p:spPr/>
        <p:txBody>
          <a:bodyPr/>
          <a:lstStyle/>
          <a:p>
            <a:pPr eaLnBrk="1" hangingPunct="1"/>
            <a:r>
              <a:rPr lang="en-US" altLang="en-US" sz="2800"/>
              <a:t>Can be included in Treatment Plans</a:t>
            </a:r>
          </a:p>
          <a:p>
            <a:pPr eaLnBrk="1" hangingPunct="1">
              <a:buFont typeface="Wingdings 2" panose="05020102010507070707" pitchFamily="18" charset="2"/>
              <a:buNone/>
            </a:pPr>
            <a:endParaRPr lang="en-US" altLang="en-US" sz="2800"/>
          </a:p>
          <a:p>
            <a:pPr eaLnBrk="1" hangingPunct="1"/>
            <a:r>
              <a:rPr lang="en-US" altLang="en-US" sz="2800"/>
              <a:t>Allows the consumer to describe their own crisis and behaviors to identify behaviors and preferences regarding interventions</a:t>
            </a:r>
          </a:p>
          <a:p>
            <a:pPr eaLnBrk="1" hangingPunct="1"/>
            <a:endParaRPr lang="en-US" altLang="en-US" sz="2800"/>
          </a:p>
          <a:p>
            <a:pPr eaLnBrk="1" hangingPunct="1"/>
            <a:r>
              <a:rPr lang="en-US" altLang="en-US" sz="2800"/>
              <a:t>Helps providers engage the consumer in their own treatment</a:t>
            </a:r>
          </a:p>
          <a:p>
            <a:pPr eaLnBrk="1" hangingPunct="1"/>
            <a:endParaRPr lang="en-US" altLang="en-US" sz="2800"/>
          </a:p>
          <a:p>
            <a:pPr eaLnBrk="1" hangingPunct="1"/>
            <a:r>
              <a:rPr lang="en-US" altLang="en-US" sz="2800"/>
              <a:t>Could assist in avoiding involuntary treatment</a:t>
            </a:r>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1959-5346-4B0A-B6AA-90FC59E60AD3}"/>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The Role of Education</a:t>
            </a:r>
          </a:p>
        </p:txBody>
      </p:sp>
      <p:sp>
        <p:nvSpPr>
          <p:cNvPr id="33795" name="Content Placeholder 2">
            <a:extLst>
              <a:ext uri="{FF2B5EF4-FFF2-40B4-BE49-F238E27FC236}">
                <a16:creationId xmlns:a16="http://schemas.microsoft.com/office/drawing/2014/main" id="{13DB5895-96C2-4B11-A429-5A842994635F}"/>
              </a:ext>
            </a:extLst>
          </p:cNvPr>
          <p:cNvSpPr>
            <a:spLocks noGrp="1"/>
          </p:cNvSpPr>
          <p:nvPr>
            <p:ph idx="1"/>
          </p:nvPr>
        </p:nvSpPr>
        <p:spPr/>
        <p:txBody>
          <a:bodyPr/>
          <a:lstStyle/>
          <a:p>
            <a:pPr eaLnBrk="1" hangingPunct="1"/>
            <a:r>
              <a:rPr lang="en-US" altLang="en-US"/>
              <a:t>Locate or develop and distribute printed materials describing Psychiatric Advance Directives</a:t>
            </a:r>
          </a:p>
          <a:p>
            <a:pPr eaLnBrk="1" hangingPunct="1">
              <a:buFont typeface="Wingdings 2" panose="05020102010507070707" pitchFamily="18" charset="2"/>
              <a:buNone/>
            </a:pPr>
            <a:endParaRPr lang="en-US" altLang="en-US"/>
          </a:p>
          <a:p>
            <a:pPr eaLnBrk="1" hangingPunct="1"/>
            <a:r>
              <a:rPr lang="en-US" altLang="en-US"/>
              <a:t>Inform staff of the provider’s role</a:t>
            </a:r>
          </a:p>
          <a:p>
            <a:pPr eaLnBrk="1" hangingPunct="1">
              <a:buFont typeface="Wingdings 2" panose="05020102010507070707" pitchFamily="18" charset="2"/>
              <a:buNone/>
            </a:pPr>
            <a:endParaRPr lang="en-US" altLang="en-US"/>
          </a:p>
          <a:p>
            <a:pPr eaLnBrk="1" hangingPunct="1"/>
            <a:r>
              <a:rPr lang="en-US" altLang="en-US"/>
              <a:t>Ask individuals if they want to include Psychiatric Advance Directives in their treatment plan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73DC-8449-4E47-B19A-E13245249ACA}"/>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Resources</a:t>
            </a:r>
          </a:p>
        </p:txBody>
      </p:sp>
      <p:sp>
        <p:nvSpPr>
          <p:cNvPr id="3" name="Content Placeholder 2">
            <a:extLst>
              <a:ext uri="{FF2B5EF4-FFF2-40B4-BE49-F238E27FC236}">
                <a16:creationId xmlns:a16="http://schemas.microsoft.com/office/drawing/2014/main" id="{97374DA6-A249-44A7-8F73-98B173AA2356}"/>
              </a:ext>
            </a:extLst>
          </p:cNvPr>
          <p:cNvSpPr>
            <a:spLocks noGrp="1"/>
          </p:cNvSpPr>
          <p:nvPr>
            <p:ph idx="1"/>
          </p:nvPr>
        </p:nvSpPr>
        <p:spPr/>
        <p:txBody>
          <a:bodyPr rtlCol="0">
            <a:normAutofit fontScale="70000" lnSpcReduction="20000"/>
          </a:bodyPr>
          <a:lstStyle/>
          <a:p>
            <a:pPr marL="438912" indent="-320040" eaLnBrk="1" fontAlgn="auto" hangingPunct="1">
              <a:spcBef>
                <a:spcPts val="0"/>
              </a:spcBef>
              <a:spcAft>
                <a:spcPts val="0"/>
              </a:spcAft>
              <a:buFont typeface="Wingdings 2"/>
              <a:buNone/>
              <a:defRPr/>
            </a:pPr>
            <a:r>
              <a:rPr lang="en-US" sz="2400" b="1" dirty="0"/>
              <a:t>West Virginia Advocates</a:t>
            </a:r>
          </a:p>
          <a:p>
            <a:pPr marL="438912" indent="-320040" eaLnBrk="1" fontAlgn="auto" hangingPunct="1">
              <a:spcBef>
                <a:spcPts val="0"/>
              </a:spcBef>
              <a:spcAft>
                <a:spcPts val="0"/>
              </a:spcAft>
              <a:buFont typeface="Wingdings 2"/>
              <a:buNone/>
              <a:defRPr/>
            </a:pPr>
            <a:r>
              <a:rPr lang="en-US" sz="2400" dirty="0">
                <a:hlinkClick r:id="rId2"/>
              </a:rPr>
              <a:t>http://www.wvadvocates.org</a:t>
            </a:r>
            <a:endParaRPr lang="en-US" sz="2400" dirty="0"/>
          </a:p>
          <a:p>
            <a:pPr marL="438912" indent="-320040" eaLnBrk="1" fontAlgn="auto" hangingPunct="1">
              <a:spcBef>
                <a:spcPts val="0"/>
              </a:spcBef>
              <a:spcAft>
                <a:spcPts val="0"/>
              </a:spcAft>
              <a:buFont typeface="Wingdings 2"/>
              <a:buNone/>
              <a:defRPr/>
            </a:pPr>
            <a:r>
              <a:rPr lang="en-US" sz="2400" dirty="0"/>
              <a:t>(800) 950-5250</a:t>
            </a:r>
          </a:p>
          <a:p>
            <a:pPr marL="438912" indent="-320040" eaLnBrk="1" fontAlgn="auto" hangingPunct="1">
              <a:spcBef>
                <a:spcPts val="0"/>
              </a:spcBef>
              <a:spcAft>
                <a:spcPts val="0"/>
              </a:spcAft>
              <a:buFont typeface="Wingdings 2"/>
              <a:buNone/>
              <a:defRPr/>
            </a:pPr>
            <a:endParaRPr lang="en-US" sz="2400" dirty="0"/>
          </a:p>
          <a:p>
            <a:pPr marL="438912" indent="-320040" eaLnBrk="1" fontAlgn="auto" hangingPunct="1">
              <a:spcBef>
                <a:spcPts val="0"/>
              </a:spcBef>
              <a:spcAft>
                <a:spcPts val="0"/>
              </a:spcAft>
              <a:buFont typeface="Wingdings 2"/>
              <a:buNone/>
              <a:defRPr/>
            </a:pPr>
            <a:r>
              <a:rPr lang="en-US" sz="2400" b="1" dirty="0"/>
              <a:t>WV Bureau of Senior Services</a:t>
            </a:r>
          </a:p>
          <a:p>
            <a:pPr marL="438912" indent="-320040" eaLnBrk="1" fontAlgn="auto" hangingPunct="1">
              <a:spcBef>
                <a:spcPts val="0"/>
              </a:spcBef>
              <a:spcAft>
                <a:spcPts val="0"/>
              </a:spcAft>
              <a:buFont typeface="Wingdings 2"/>
              <a:buNone/>
              <a:defRPr/>
            </a:pPr>
            <a:r>
              <a:rPr lang="en-US" sz="2400" dirty="0"/>
              <a:t>(877) 987-3646</a:t>
            </a:r>
          </a:p>
          <a:p>
            <a:pPr marL="438912" indent="-320040" eaLnBrk="1" fontAlgn="auto" hangingPunct="1">
              <a:spcBef>
                <a:spcPts val="0"/>
              </a:spcBef>
              <a:spcAft>
                <a:spcPts val="0"/>
              </a:spcAft>
              <a:buFont typeface="Wingdings 2"/>
              <a:buChar char=""/>
              <a:defRPr/>
            </a:pPr>
            <a:endParaRPr lang="en-US" sz="2400" b="1" dirty="0"/>
          </a:p>
          <a:p>
            <a:pPr marL="438912" indent="-320040" eaLnBrk="1" fontAlgn="auto" hangingPunct="1">
              <a:spcBef>
                <a:spcPts val="0"/>
              </a:spcBef>
              <a:spcAft>
                <a:spcPts val="0"/>
              </a:spcAft>
              <a:buFont typeface="Wingdings 2"/>
              <a:buNone/>
              <a:defRPr/>
            </a:pPr>
            <a:r>
              <a:rPr lang="en-US" sz="2400" b="1" dirty="0"/>
              <a:t>Caring Connections</a:t>
            </a:r>
          </a:p>
          <a:p>
            <a:pPr marL="438912" indent="-320040" eaLnBrk="1" fontAlgn="auto" hangingPunct="1">
              <a:spcBef>
                <a:spcPts val="0"/>
              </a:spcBef>
              <a:spcAft>
                <a:spcPts val="0"/>
              </a:spcAft>
              <a:buFont typeface="Wingdings 2"/>
              <a:buNone/>
              <a:defRPr/>
            </a:pPr>
            <a:r>
              <a:rPr lang="en-US" sz="2400" dirty="0"/>
              <a:t>www.caringinfo.org</a:t>
            </a:r>
          </a:p>
          <a:p>
            <a:pPr marL="438912" indent="-320040" eaLnBrk="1" fontAlgn="auto" hangingPunct="1">
              <a:spcBef>
                <a:spcPts val="0"/>
              </a:spcBef>
              <a:spcAft>
                <a:spcPts val="0"/>
              </a:spcAft>
              <a:buFont typeface="Wingdings 2"/>
              <a:buNone/>
              <a:defRPr/>
            </a:pPr>
            <a:r>
              <a:rPr lang="en-US" sz="2400" dirty="0"/>
              <a:t>800/658-8898</a:t>
            </a:r>
          </a:p>
          <a:p>
            <a:pPr marL="438912" indent="-320040" eaLnBrk="1" fontAlgn="auto" hangingPunct="1">
              <a:spcBef>
                <a:spcPts val="0"/>
              </a:spcBef>
              <a:spcAft>
                <a:spcPts val="0"/>
              </a:spcAft>
              <a:buFont typeface="Wingdings 2"/>
              <a:buNone/>
              <a:defRPr/>
            </a:pPr>
            <a:endParaRPr lang="en-US" sz="2400" b="1" dirty="0"/>
          </a:p>
          <a:p>
            <a:pPr marL="438912" indent="-320040" eaLnBrk="1" fontAlgn="auto" hangingPunct="1">
              <a:spcBef>
                <a:spcPts val="0"/>
              </a:spcBef>
              <a:spcAft>
                <a:spcPts val="0"/>
              </a:spcAft>
              <a:buFont typeface="Wingdings 2"/>
              <a:buNone/>
              <a:defRPr/>
            </a:pPr>
            <a:r>
              <a:rPr lang="en-US" sz="2400" b="1" dirty="0"/>
              <a:t>ADVANCE SELF-ADVOCACY PLAN (ASAP)</a:t>
            </a:r>
            <a:endParaRPr lang="en-US" sz="2400" dirty="0"/>
          </a:p>
          <a:p>
            <a:pPr marL="438912" indent="-320040" eaLnBrk="1" fontAlgn="auto" hangingPunct="1">
              <a:spcBef>
                <a:spcPts val="0"/>
              </a:spcBef>
              <a:spcAft>
                <a:spcPts val="0"/>
              </a:spcAft>
              <a:buFont typeface="Wingdings 2"/>
              <a:buNone/>
              <a:defRPr/>
            </a:pPr>
            <a:r>
              <a:rPr lang="en-US" sz="2400" dirty="0">
                <a:hlinkClick r:id="rId3"/>
              </a:rPr>
              <a:t>http://www.upennrrtc.org/resources/view.php?tool_id=200</a:t>
            </a:r>
            <a:endParaRPr lang="en-US" sz="2400" dirty="0"/>
          </a:p>
          <a:p>
            <a:pPr marL="438912" indent="-320040" eaLnBrk="1" fontAlgn="auto" hangingPunct="1">
              <a:spcBef>
                <a:spcPts val="0"/>
              </a:spcBef>
              <a:spcAft>
                <a:spcPts val="0"/>
              </a:spcAft>
              <a:buFont typeface="Wingdings 2"/>
              <a:buNone/>
              <a:defRPr/>
            </a:pPr>
            <a:endParaRPr lang="en-US" sz="2800" dirty="0"/>
          </a:p>
          <a:p>
            <a:pPr marL="438912" indent="-320040" eaLnBrk="1" fontAlgn="auto" hangingPunct="1">
              <a:spcBef>
                <a:spcPts val="0"/>
              </a:spcBef>
              <a:spcAft>
                <a:spcPts val="0"/>
              </a:spcAft>
              <a:buFont typeface="Wingdings 2"/>
              <a:buNone/>
              <a:defRPr/>
            </a:pPr>
            <a:r>
              <a:rPr lang="en-US" sz="2400" b="1" dirty="0"/>
              <a:t>NATIONAL RESOURCE CENTER ON </a:t>
            </a:r>
          </a:p>
          <a:p>
            <a:pPr marL="438912" indent="-320040" eaLnBrk="1" fontAlgn="auto" hangingPunct="1">
              <a:spcBef>
                <a:spcPts val="0"/>
              </a:spcBef>
              <a:spcAft>
                <a:spcPts val="0"/>
              </a:spcAft>
              <a:buFont typeface="Wingdings 2"/>
              <a:buNone/>
              <a:defRPr/>
            </a:pPr>
            <a:r>
              <a:rPr lang="en-US" sz="2400" b="1" dirty="0"/>
              <a:t>PSYCHIATRIC ADVANCE DIRECTIVES</a:t>
            </a:r>
          </a:p>
          <a:p>
            <a:pPr marL="438912" indent="-320040" eaLnBrk="1" fontAlgn="auto" hangingPunct="1">
              <a:spcBef>
                <a:spcPts val="0"/>
              </a:spcBef>
              <a:spcAft>
                <a:spcPts val="0"/>
              </a:spcAft>
              <a:buFont typeface="Wingdings 2"/>
              <a:buNone/>
              <a:defRPr/>
            </a:pPr>
            <a:r>
              <a:rPr lang="en-US" sz="2400" dirty="0">
                <a:hlinkClick r:id="rId4"/>
              </a:rPr>
              <a:t>http://www.nrc-pad.org/component/option,com_frontpage/Itemid,1/</a:t>
            </a:r>
            <a:r>
              <a:rPr lang="en-US" sz="2400" dirty="0"/>
              <a:t> </a:t>
            </a:r>
          </a:p>
          <a:p>
            <a:pPr marL="438912" indent="-320040" eaLnBrk="1" fontAlgn="auto" hangingPunct="1">
              <a:spcBef>
                <a:spcPts val="0"/>
              </a:spcBef>
              <a:spcAft>
                <a:spcPts val="0"/>
              </a:spcAft>
              <a:buFont typeface="Wingdings 2"/>
              <a:buNone/>
              <a:defRPr/>
            </a:pPr>
            <a:endParaRPr lang="en-US" sz="2400" dirty="0"/>
          </a:p>
          <a:p>
            <a:pPr marL="438912" indent="-320040" eaLnBrk="1" fontAlgn="auto" hangingPunct="1">
              <a:spcBef>
                <a:spcPts val="0"/>
              </a:spcBef>
              <a:spcAft>
                <a:spcPts val="0"/>
              </a:spcAft>
              <a:buFont typeface="Wingdings 2"/>
              <a:buNone/>
              <a:defRPr/>
            </a:pPr>
            <a:r>
              <a:rPr lang="en-US" sz="2400" dirty="0"/>
              <a:t>  </a:t>
            </a:r>
          </a:p>
          <a:p>
            <a:pPr marL="438912" indent="-320040" eaLnBrk="1" fontAlgn="auto" hangingPunct="1">
              <a:spcBef>
                <a:spcPts val="0"/>
              </a:spcBef>
              <a:spcAft>
                <a:spcPts val="0"/>
              </a:spcAft>
              <a:buFont typeface="Wingdings 2"/>
              <a:buNone/>
              <a:defRPr/>
            </a:pPr>
            <a:r>
              <a:rPr lang="en-US" sz="2400" dirty="0"/>
              <a:t>   </a:t>
            </a:r>
          </a:p>
          <a:p>
            <a:pPr marL="438912" indent="-320040" eaLnBrk="1" fontAlgn="auto" hangingPunct="1">
              <a:spcBef>
                <a:spcPts val="0"/>
              </a:spcBef>
              <a:spcAft>
                <a:spcPts val="0"/>
              </a:spcAft>
              <a:buFont typeface="Wingdings 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D920903-52F6-4C18-9791-086EEE6C9C72}"/>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Options</a:t>
            </a:r>
          </a:p>
        </p:txBody>
      </p:sp>
      <p:sp>
        <p:nvSpPr>
          <p:cNvPr id="3" name="Content Placeholder 2">
            <a:extLst>
              <a:ext uri="{FF2B5EF4-FFF2-40B4-BE49-F238E27FC236}">
                <a16:creationId xmlns:a16="http://schemas.microsoft.com/office/drawing/2014/main" id="{3EC8F21F-2555-4518-9D73-73DC4208D974}"/>
              </a:ext>
            </a:extLst>
          </p:cNvPr>
          <p:cNvSpPr>
            <a:spLocks noGrp="1"/>
          </p:cNvSpPr>
          <p:nvPr>
            <p:ph idx="1"/>
          </p:nvPr>
        </p:nvSpPr>
        <p:spPr/>
        <p:txBody>
          <a:bodyPr rtlCol="0">
            <a:normAutofit/>
          </a:bodyPr>
          <a:lstStyle/>
          <a:p>
            <a:pPr marL="438912" indent="-320040" algn="ctr" eaLnBrk="1" fontAlgn="auto" hangingPunct="1">
              <a:spcBef>
                <a:spcPts val="0"/>
              </a:spcBef>
              <a:spcAft>
                <a:spcPts val="0"/>
              </a:spcAft>
              <a:buFont typeface="Arial" charset="0"/>
              <a:buNone/>
              <a:defRPr/>
            </a:pPr>
            <a:r>
              <a:rPr lang="en-US" dirty="0"/>
              <a:t>Three options for developing a Psychiatric Advance Directive</a:t>
            </a:r>
          </a:p>
          <a:p>
            <a:pPr marL="514350" indent="-514350" eaLnBrk="1" fontAlgn="auto" hangingPunct="1">
              <a:spcBef>
                <a:spcPts val="0"/>
              </a:spcBef>
              <a:spcAft>
                <a:spcPts val="0"/>
              </a:spcAft>
              <a:buFont typeface="+mj-lt"/>
              <a:buAutoNum type="arabicPeriod"/>
              <a:defRPr/>
            </a:pPr>
            <a:r>
              <a:rPr lang="en-US" dirty="0"/>
              <a:t>Living Will</a:t>
            </a:r>
          </a:p>
          <a:p>
            <a:pPr marL="514350" indent="-514350" eaLnBrk="1" fontAlgn="auto" hangingPunct="1">
              <a:spcBef>
                <a:spcPts val="0"/>
              </a:spcBef>
              <a:spcAft>
                <a:spcPts val="0"/>
              </a:spcAft>
              <a:buFont typeface="+mj-lt"/>
              <a:buAutoNum type="arabicPeriod"/>
              <a:defRPr/>
            </a:pPr>
            <a:r>
              <a:rPr lang="en-US" dirty="0"/>
              <a:t>Medical Power of Attorney</a:t>
            </a:r>
          </a:p>
          <a:p>
            <a:pPr marL="514350" indent="-514350" eaLnBrk="1" fontAlgn="auto" hangingPunct="1">
              <a:spcBef>
                <a:spcPts val="0"/>
              </a:spcBef>
              <a:spcAft>
                <a:spcPts val="0"/>
              </a:spcAft>
              <a:buFont typeface="+mj-lt"/>
              <a:buAutoNum type="arabicPeriod"/>
              <a:defRPr/>
            </a:pPr>
            <a:r>
              <a:rPr lang="en-US" dirty="0"/>
              <a:t>Combination of Living Will and Medical Power of Attorney</a:t>
            </a:r>
          </a:p>
          <a:p>
            <a:pPr marL="438912" indent="-320040" eaLnBrk="1" fontAlgn="auto" hangingPunct="1">
              <a:spcBef>
                <a:spcPts val="0"/>
              </a:spcBef>
              <a:spcAft>
                <a:spcPts val="0"/>
              </a:spcAft>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DDF7142-C3DF-4F35-8870-F0364AB56E15}"/>
              </a:ext>
            </a:extLst>
          </p:cNvPr>
          <p:cNvSpPr>
            <a:spLocks noGrp="1"/>
          </p:cNvSpPr>
          <p:nvPr>
            <p:ph type="title"/>
          </p:nvPr>
        </p:nvSpPr>
        <p:spPr/>
        <p:txBody>
          <a:bodyPr/>
          <a:lstStyle/>
          <a:p>
            <a:pPr eaLnBrk="1" hangingPunct="1">
              <a:defRPr/>
            </a:pPr>
            <a:r>
              <a:rPr lang="en-US"/>
              <a:t>Typically under state laws….</a:t>
            </a:r>
          </a:p>
        </p:txBody>
      </p:sp>
      <p:sp>
        <p:nvSpPr>
          <p:cNvPr id="11267" name="Content Placeholder 2">
            <a:extLst>
              <a:ext uri="{FF2B5EF4-FFF2-40B4-BE49-F238E27FC236}">
                <a16:creationId xmlns:a16="http://schemas.microsoft.com/office/drawing/2014/main" id="{31EE5520-CB5A-4E2D-BCFA-932B8EEC4DA8}"/>
              </a:ext>
            </a:extLst>
          </p:cNvPr>
          <p:cNvSpPr>
            <a:spLocks noGrp="1"/>
          </p:cNvSpPr>
          <p:nvPr>
            <p:ph idx="1"/>
          </p:nvPr>
        </p:nvSpPr>
        <p:spPr/>
        <p:txBody>
          <a:bodyPr/>
          <a:lstStyle/>
          <a:p>
            <a:pPr eaLnBrk="1" hangingPunct="1"/>
            <a:r>
              <a:rPr lang="en-US" altLang="en-US"/>
              <a:t>Accept or refuse treatment</a:t>
            </a:r>
          </a:p>
          <a:p>
            <a:pPr eaLnBrk="1" hangingPunct="1">
              <a:buFont typeface="Wingdings 2" panose="05020102010507070707" pitchFamily="18" charset="2"/>
              <a:buNone/>
            </a:pPr>
            <a:endParaRPr lang="en-US" altLang="en-US"/>
          </a:p>
          <a:p>
            <a:pPr eaLnBrk="1" hangingPunct="1"/>
            <a:r>
              <a:rPr lang="en-US" altLang="en-US"/>
              <a:t>Have a advance directive and / or healthcare agent</a:t>
            </a:r>
          </a:p>
          <a:p>
            <a:pPr eaLnBrk="1" hangingPunct="1"/>
            <a:endParaRPr lang="en-US" altLang="en-US"/>
          </a:p>
          <a:p>
            <a:pPr eaLnBrk="1" hangingPunct="1"/>
            <a:r>
              <a:rPr lang="en-US" altLang="en-US"/>
              <a:t>Most states you can have a single or separate plan for physical and psychiatric care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5496AFC-8471-432D-BBD3-CBA9E0D6BA5F}"/>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West Virginia Healthcare Decisions Act</a:t>
            </a:r>
          </a:p>
        </p:txBody>
      </p:sp>
      <p:sp>
        <p:nvSpPr>
          <p:cNvPr id="12291" name="Content Placeholder 2">
            <a:extLst>
              <a:ext uri="{FF2B5EF4-FFF2-40B4-BE49-F238E27FC236}">
                <a16:creationId xmlns:a16="http://schemas.microsoft.com/office/drawing/2014/main" id="{C051DF55-02EE-4DD3-8134-B0D9D75535F5}"/>
              </a:ext>
            </a:extLst>
          </p:cNvPr>
          <p:cNvSpPr>
            <a:spLocks noGrp="1"/>
          </p:cNvSpPr>
          <p:nvPr>
            <p:ph idx="1"/>
          </p:nvPr>
        </p:nvSpPr>
        <p:spPr/>
        <p:txBody>
          <a:bodyPr/>
          <a:lstStyle/>
          <a:p>
            <a:pPr marL="631825" indent="-514350" eaLnBrk="1" hangingPunct="1"/>
            <a:r>
              <a:rPr lang="en-US" altLang="en-US"/>
              <a:t>Addresses End of Life Care</a:t>
            </a:r>
          </a:p>
          <a:p>
            <a:pPr marL="631825" indent="-514350" eaLnBrk="1" hangingPunct="1">
              <a:buFont typeface="Wingdings 2" panose="05020102010507070707" pitchFamily="18" charset="2"/>
              <a:buNone/>
            </a:pPr>
            <a:endParaRPr lang="en-US" altLang="en-US"/>
          </a:p>
          <a:p>
            <a:pPr marL="631825" indent="-514350" eaLnBrk="1" hangingPunct="1"/>
            <a:r>
              <a:rPr lang="en-US" altLang="en-US"/>
              <a:t>Includes psychiatric care under the definition for health care decisions under the definition of healthcare facilities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3AC1391-0BD6-4E36-8170-7940AD96300F}"/>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Right to Create a Psychiatric Advance Directive</a:t>
            </a:r>
          </a:p>
        </p:txBody>
      </p:sp>
      <p:sp>
        <p:nvSpPr>
          <p:cNvPr id="13315" name="Content Placeholder 2">
            <a:extLst>
              <a:ext uri="{FF2B5EF4-FFF2-40B4-BE49-F238E27FC236}">
                <a16:creationId xmlns:a16="http://schemas.microsoft.com/office/drawing/2014/main" id="{AB870F12-D03F-48FE-880A-9128E3A5534C}"/>
              </a:ext>
            </a:extLst>
          </p:cNvPr>
          <p:cNvSpPr>
            <a:spLocks noGrp="1"/>
          </p:cNvSpPr>
          <p:nvPr>
            <p:ph idx="1"/>
          </p:nvPr>
        </p:nvSpPr>
        <p:spPr/>
        <p:txBody>
          <a:bodyPr/>
          <a:lstStyle/>
          <a:p>
            <a:pPr eaLnBrk="1" hangingPunct="1">
              <a:buFont typeface="Arial" panose="020B0604020202020204" pitchFamily="34" charset="0"/>
              <a:buNone/>
            </a:pPr>
            <a:r>
              <a:rPr lang="en-US" altLang="en-US" b="1"/>
              <a:t>State Rule 64-74-5</a:t>
            </a:r>
          </a:p>
          <a:p>
            <a:pPr eaLnBrk="1" hangingPunct="1">
              <a:buFont typeface="Arial" panose="020B0604020202020204" pitchFamily="34" charset="0"/>
              <a:buNone/>
            </a:pPr>
            <a:r>
              <a:rPr lang="en-US" altLang="en-US" b="1"/>
              <a:t>Advance Psychiatric Directive Right</a:t>
            </a:r>
          </a:p>
          <a:p>
            <a:pPr eaLnBrk="1" hangingPunct="1">
              <a:buFont typeface="Arial" panose="020B0604020202020204" pitchFamily="34" charset="0"/>
              <a:buNone/>
            </a:pPr>
            <a:endParaRPr lang="en-US" altLang="en-US" b="1"/>
          </a:p>
          <a:p>
            <a:pPr eaLnBrk="1" hangingPunct="1"/>
            <a:r>
              <a:rPr lang="en-US" altLang="en-US"/>
              <a:t>A consumer has a right to an advance psychiatric directive prepared at a time when the individual has not been adjudged to be incompetent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BE4A145-1F1B-4FF2-91E2-681E62A6A3C3}"/>
              </a:ext>
            </a:extLst>
          </p:cNvPr>
          <p:cNvSpPr>
            <a:spLocks noGrp="1"/>
          </p:cNvSpPr>
          <p:nvPr>
            <p:ph type="title"/>
          </p:nvPr>
        </p:nvSpPr>
        <p:spPr/>
        <p:txBody>
          <a:bodyPr/>
          <a:lstStyle/>
          <a:p>
            <a:pPr eaLnBrk="1" fontAlgn="auto" hangingPunct="1">
              <a:spcAft>
                <a:spcPts val="0"/>
              </a:spcAft>
              <a:defRPr/>
            </a:pPr>
            <a:r>
              <a:rPr lang="en-US">
                <a:solidFill>
                  <a:schemeClr val="accent1">
                    <a:satMod val="150000"/>
                  </a:schemeClr>
                </a:solidFill>
              </a:rPr>
              <a:t>Consumer Rights</a:t>
            </a:r>
          </a:p>
        </p:txBody>
      </p:sp>
      <p:sp>
        <p:nvSpPr>
          <p:cNvPr id="14339" name="Content Placeholder 2">
            <a:extLst>
              <a:ext uri="{FF2B5EF4-FFF2-40B4-BE49-F238E27FC236}">
                <a16:creationId xmlns:a16="http://schemas.microsoft.com/office/drawing/2014/main" id="{06BE130B-AFDF-4B51-8806-0977BB549B20}"/>
              </a:ext>
            </a:extLst>
          </p:cNvPr>
          <p:cNvSpPr>
            <a:spLocks noGrp="1"/>
          </p:cNvSpPr>
          <p:nvPr>
            <p:ph idx="1"/>
          </p:nvPr>
        </p:nvSpPr>
        <p:spPr/>
        <p:txBody>
          <a:bodyPr/>
          <a:lstStyle/>
          <a:p>
            <a:pPr eaLnBrk="1" hangingPunct="1"/>
            <a:r>
              <a:rPr lang="en-US" altLang="en-US"/>
              <a:t>A consumer has the right to refuse to create an advance psychiatric directive</a:t>
            </a:r>
          </a:p>
          <a:p>
            <a:pPr eaLnBrk="1" hangingPunct="1"/>
            <a:r>
              <a:rPr lang="en-US" altLang="en-US"/>
              <a:t>A consumer with an advance psychiatric directive has the right to have it entered into his or her clinical record at the behavioral health service at which he or she is receiving or may receive care or treatment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DDCBF-C1E8-47A9-90AD-4582E76E378A}"/>
              </a:ext>
            </a:extLst>
          </p:cNvPr>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Role as a Provider</a:t>
            </a:r>
          </a:p>
        </p:txBody>
      </p:sp>
      <p:sp>
        <p:nvSpPr>
          <p:cNvPr id="15363" name="Content Placeholder 2">
            <a:extLst>
              <a:ext uri="{FF2B5EF4-FFF2-40B4-BE49-F238E27FC236}">
                <a16:creationId xmlns:a16="http://schemas.microsoft.com/office/drawing/2014/main" id="{8B4D333D-94C4-4B54-BF1C-1F1F78B425E3}"/>
              </a:ext>
            </a:extLst>
          </p:cNvPr>
          <p:cNvSpPr>
            <a:spLocks noGrp="1"/>
          </p:cNvSpPr>
          <p:nvPr>
            <p:ph idx="1"/>
          </p:nvPr>
        </p:nvSpPr>
        <p:spPr/>
        <p:txBody>
          <a:bodyPr/>
          <a:lstStyle/>
          <a:p>
            <a:pPr eaLnBrk="1" hangingPunct="1"/>
            <a:r>
              <a:rPr lang="en-US" altLang="en-US"/>
              <a:t>Inform consumers of their right to create a psychiatric advance directive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9B3D530-58CF-4175-BE8E-1D14381459A2}"/>
              </a:ext>
            </a:extLst>
          </p:cNvPr>
          <p:cNvSpPr>
            <a:spLocks noGrp="1"/>
          </p:cNvSpPr>
          <p:nvPr>
            <p:ph type="title"/>
          </p:nvPr>
        </p:nvSpPr>
        <p:spPr/>
        <p:txBody>
          <a:bodyPr>
            <a:normAutofit fontScale="90000"/>
          </a:bodyPr>
          <a:lstStyle/>
          <a:p>
            <a:pPr eaLnBrk="1" hangingPunct="1">
              <a:defRPr/>
            </a:pPr>
            <a:r>
              <a:rPr lang="en-US"/>
              <a:t>State Medicaid Agency Obligations</a:t>
            </a:r>
          </a:p>
        </p:txBody>
      </p:sp>
      <p:sp>
        <p:nvSpPr>
          <p:cNvPr id="16387" name="Content Placeholder 2">
            <a:extLst>
              <a:ext uri="{FF2B5EF4-FFF2-40B4-BE49-F238E27FC236}">
                <a16:creationId xmlns:a16="http://schemas.microsoft.com/office/drawing/2014/main" id="{041978D7-C8C4-4EDE-AD89-235573A384CD}"/>
              </a:ext>
            </a:extLst>
          </p:cNvPr>
          <p:cNvSpPr>
            <a:spLocks noGrp="1"/>
          </p:cNvSpPr>
          <p:nvPr>
            <p:ph idx="1"/>
          </p:nvPr>
        </p:nvSpPr>
        <p:spPr/>
        <p:txBody>
          <a:bodyPr/>
          <a:lstStyle/>
          <a:p>
            <a:pPr eaLnBrk="1" hangingPunct="1"/>
            <a:r>
              <a:rPr lang="en-US" altLang="en-US"/>
              <a:t>Must develop a written description of the state’s Advance Directive law to be distributed by Medicaid providers and health plans </a:t>
            </a:r>
          </a:p>
          <a:p>
            <a:pPr eaLnBrk="1" hangingPunct="1"/>
            <a:r>
              <a:rPr lang="en-US" altLang="en-US"/>
              <a:t>Any revisions to state law must be incorporated into information no later than </a:t>
            </a:r>
            <a:r>
              <a:rPr lang="en-US" altLang="en-US" b="1"/>
              <a:t>60</a:t>
            </a:r>
            <a:r>
              <a:rPr lang="en-US" altLang="en-US"/>
              <a:t> days of effective date of law</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57</TotalTime>
  <Words>1712</Words>
  <Application>Microsoft Office PowerPoint</Application>
  <PresentationFormat>On-screen Show (4:3)</PresentationFormat>
  <Paragraphs>200</Paragraphs>
  <Slides>27</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Corbel</vt:lpstr>
      <vt:lpstr>Wingdings 2</vt:lpstr>
      <vt:lpstr>Wingdings</vt:lpstr>
      <vt:lpstr>Wingdings 3</vt:lpstr>
      <vt:lpstr>Calibri</vt:lpstr>
      <vt:lpstr>Module</vt:lpstr>
      <vt:lpstr>Psychiatric Advance Directives</vt:lpstr>
      <vt:lpstr>Providers</vt:lpstr>
      <vt:lpstr>Options</vt:lpstr>
      <vt:lpstr>Typically under state laws….</vt:lpstr>
      <vt:lpstr>West Virginia Healthcare Decisions Act</vt:lpstr>
      <vt:lpstr>Right to Create a Psychiatric Advance Directive</vt:lpstr>
      <vt:lpstr>Consumer Rights</vt:lpstr>
      <vt:lpstr>Role as a Provider</vt:lpstr>
      <vt:lpstr>State Medicaid Agency Obligations</vt:lpstr>
      <vt:lpstr>State Medicaid Agency Obligations</vt:lpstr>
      <vt:lpstr>Federal Role</vt:lpstr>
      <vt:lpstr>Community Education</vt:lpstr>
      <vt:lpstr>Community Education</vt:lpstr>
      <vt:lpstr>When Information on AD Policies Must Be Provided</vt:lpstr>
      <vt:lpstr>Family receipt of Advance Directive Information</vt:lpstr>
      <vt:lpstr>Providers</vt:lpstr>
      <vt:lpstr>Role as a Provider</vt:lpstr>
      <vt:lpstr>Role as a Provider</vt:lpstr>
      <vt:lpstr>Providers should consider…</vt:lpstr>
      <vt:lpstr>When providers can refuse to implement a Advance Directive</vt:lpstr>
      <vt:lpstr>When providers can refuse to implement a Advance Directive</vt:lpstr>
      <vt:lpstr>Complaints</vt:lpstr>
      <vt:lpstr>What to do if directives are not being followed</vt:lpstr>
      <vt:lpstr>Benefits</vt:lpstr>
      <vt:lpstr>Benefits</vt:lpstr>
      <vt:lpstr>The Role of Education</vt:lpstr>
      <vt:lpstr>Resources</vt:lpstr>
    </vt:vector>
  </TitlesOfParts>
  <Company>West Virginia Mental Health Consumers'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Advance Directives</dc:title>
  <dc:creator>STEPPS Coordinator</dc:creator>
  <cp:lastModifiedBy>Terry Hickernell</cp:lastModifiedBy>
  <cp:revision>9</cp:revision>
  <dcterms:created xsi:type="dcterms:W3CDTF">2009-07-08T18:45:25Z</dcterms:created>
  <dcterms:modified xsi:type="dcterms:W3CDTF">2020-03-03T18:48:51Z</dcterms:modified>
</cp:coreProperties>
</file>