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6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42C0F-7F4A-47EC-99F2-D313821174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D26F3C-D400-4803-B21A-548FFE68238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FFF570B-8360-4D6D-9D35-B529B9CC62CC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9A10442-BCD2-4811-8FE0-A4779CF01B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A882224-C959-490C-AE9C-9DD518A039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E53A2-7EE0-4954-9FD3-119CD966BF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A9FAF-A6D0-4F28-97B9-1E6FD289C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78789DE-9031-44FB-97DB-87CC87FE410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65CED0CE-8A29-4B60-BDC6-760A29126F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7B5DACBF-1C0F-457E-A5CD-34CAF294EC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More likely to participate in a treatment regimen if I can choose my own supports and services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D7AAD436-FE27-4021-B09D-5C011C310D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EFC997-7DC7-48A8-B6A5-D9EA933E62CB}" type="slidenum">
              <a:rPr lang="en-US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D231E7A7-364F-4E99-9368-CEEAAD0557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9FB866BD-4CD5-4640-BE7C-5DA4BDF8B0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Family member’s preferences, not someone else's.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“Living Will” primarily consists of decisions concerning taking “extraordinary” measures to save or continue life, but can include decisions or preferences concerning any medical care.  A “Medical Power of Attorney”  provides an opportunity to name an individual who can act on a person’s behalf when the person is incapacitated.  A person holding a Medical Power of Attorney for someone else should be familiar with the individual’s preferences.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Do not have to use “official forms, however must be notarized and witnessed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A665A3D6-B037-4381-B02A-CBB23B1AAE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6248F2-95D7-40B6-957E-A372099E52CD}" type="slidenum">
              <a:rPr lang="en-US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5B402A59-41C7-43F7-8002-C5B8E68398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C96A8D39-06EE-4032-98C0-9EE0EABD08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Under the Behavioral Health Consumer Rights</a:t>
            </a: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EBD1D825-EBE6-4C84-9CF4-0E8EE55115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922366F-9A1B-4D19-BA7F-93D0CDAFA9E4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5A7C377E-6258-49F1-B454-B9572577E5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58FE3DC0-91CB-4115-A82A-4989924792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Right to refuse to create one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Right to have the advance directive included in your clinical record</a:t>
            </a: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7E471A52-6B93-4448-A268-C5E49901B0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C16F7D-5308-451C-AD20-BEBC67BC26B8}" type="slidenum">
              <a:rPr lang="en-US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77FCBF34-D300-4FC4-8B3C-9FE207B72B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EA19DDBF-E3D8-4278-85DA-491CE28E72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State and federal law recognize this right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6A780F76-12D3-4CFD-AB99-6AF46184C8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5B6CA5-6554-40E7-AE8D-526066F288E0}" type="slidenum">
              <a:rPr lang="en-US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F99F64B7-B7BD-47A2-8342-66CFC266E8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9C5935B4-881A-474C-86F4-90D9FB20FF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When it should be used consider: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Events that would trigger use (crisis, etc.) be specific and describe behaviors to look for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Describe who should and shouldn’t be involved in your care (family members, providers, etc.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/>
              <a:t>Specific treatments you do or do not want (medications, therapy, peer support, etc.)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your treating healthcare provider;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CONSIDER ADDING A SECOND PERSON AS A REPRESENTATIVE IN CASE THE OTHE RPERSON IS NOT AVAILABLE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POWER OF ATTORNEY CANNOT BE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• an employee of your treating healthcare provider, unless related to you;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• an owner, operator, or administrator of a healthcare facility in which you are a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patient or in which you reside; or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• an employee, owner, operator, or administrator of a healthcare facility in which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you are a patient or in which you reside, unless related to you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Sometimes not desirable for a family member to hold Meciical Power of Attorney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A7BDACBD-5E71-42D4-9C60-F15FB08716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C4199A-6F8C-457E-AF34-1DBE6F18381E}" type="slidenum">
              <a:rPr lang="en-US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AABE16B2-4B41-49BF-B94A-CE2C675C40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FCEE62AD-8064-4AC5-B089-C0D2FA8D34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This responsibility is under the federal law, and states must comply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Providers that receive Medicaid and Medicare as payment for services must comply</a:t>
            </a:r>
          </a:p>
          <a:p>
            <a:pPr eaLnBrk="1" hangingPunct="1"/>
            <a:r>
              <a:rPr lang="en-US" altLang="en-US"/>
              <a:t>Responsibility to educate-Federal law-Patient Self Determination Act (1994)</a:t>
            </a:r>
          </a:p>
          <a:p>
            <a:pPr eaLnBrk="1" hangingPunct="1"/>
            <a:r>
              <a:rPr lang="en-US" altLang="en-US"/>
              <a:t>Notification of right to create-State Law-West Virginia Healthcare Decisions Act </a:t>
            </a:r>
            <a:r>
              <a:rPr lang="en-US" altLang="en-US" b="1"/>
              <a:t>AND </a:t>
            </a:r>
            <a:r>
              <a:rPr lang="en-US" altLang="en-US"/>
              <a:t>Behavioral Health Consumer rights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Under federal law the State Medicaid agency has a responsibility to provide to you upon request information describing the advance directive law in WV</a:t>
            </a:r>
            <a:endParaRPr lang="en-US" altLang="en-US" b="1"/>
          </a:p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792F5B8-3812-41BE-9229-B3960D3D71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5E59D4-A886-422B-B12E-F69AFADFD709}" type="slidenum">
              <a:rPr lang="en-US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D69C4C8B-2F7B-4D50-AC24-75FA9E3A64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C3859F-DF35-41F2-AC21-E6938169F7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Complaints may include: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Failure to comply with notice of right to create a advance directive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Failure to comply with a advance directive when it was reasonable to do so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Providers failure to provide reasons of refusal to comply with a AD to the consumer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B1018EE-1269-4D7B-8C5D-4F48C860AC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DFFA7E-6296-4867-87BD-CE1FF1EA9839}" type="slidenum">
              <a:rPr lang="en-US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C1281E68-5C75-4653-AFFC-30ADFDD8B5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B45F869B-C8B0-42DD-9070-D1F3CD7DED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Federal law complaints section applyies to states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8FF60-78EC-4738-AFA0-46C1663771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D03254-961A-4012-B284-5690C4D369F1}" type="slidenum">
              <a:rPr lang="en-US" altLang="en-US"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5C3064-3DA3-494E-802B-780421D2F9C9}"/>
              </a:ext>
            </a:extLst>
          </p:cNvPr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AF421-081A-4FDE-83A3-07CBADC7E3B6}"/>
              </a:ext>
            </a:extLst>
          </p:cNvPr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0AB4214-E69B-4933-A705-1A2058D8B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47FD2-1CA3-4A65-B406-099F4944E949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BA616BA-3C2C-4C86-A6E2-E5D960EE1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937C796-EA93-4AD1-9DA0-136A6754B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67EF9F-DA1D-4842-A7B4-C5F584CCE3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126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15BBA-E666-4437-A842-16EB18DBB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889EA-F1EA-4853-930A-5523A9D24BB9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CF51E-9E4F-41F8-9220-3E95367E4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49DAC-518A-483F-A5AB-B03856235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F0527-1882-412F-B8D5-B76D18C2B9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101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FEA911B-0D40-4226-AE8D-51371872C66B}"/>
              </a:ext>
            </a:extLst>
          </p:cNvPr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40114F-BB48-4A34-81C3-A642B5BD2DAC}"/>
              </a:ext>
            </a:extLst>
          </p:cNvPr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8F8DFC9-F886-45FF-A499-61F1A0E68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EFE62-0E3F-4C6B-9A7F-02A0867740B9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59EA31D-7858-43E6-9F1B-EAA9EF7E7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A2946DD-8955-451B-B964-5F734AF9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8CFD9-AE06-4E44-8782-CD39245216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10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64B87-99B3-484C-BEAC-CA156B87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B1022-240B-4A0F-8DB0-E1B0353B3721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996F1-CAF4-4262-968D-5B1ABD083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98B36-A023-4971-A3F6-83949990B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4F6F3-9A54-4A3D-B391-9FC72EF86B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00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C5D8D4-3A5C-43C5-A0D3-D193184E465E}"/>
              </a:ext>
            </a:extLst>
          </p:cNvPr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D58936-CC4D-401D-BF05-4E83A63F5ED1}"/>
              </a:ext>
            </a:extLst>
          </p:cNvPr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D4B4A99-B844-4E3D-A956-F09650AB4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DDC0D-70F1-4B85-A12F-C1345407A185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15D5E71-E74B-4912-A56C-82CE73B36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A7AE4FC-2E24-4C44-84A7-781860538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3F0D6B-A20C-49AB-9B79-5E7FF89692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7247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192A38D-F549-4814-895D-37ED22C4F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5687A-E4CC-443A-B6DF-5884F9EC1015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48FED6-C354-4A93-A990-BAA79365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9021E8E-B66F-4A79-9990-E1BFD4F3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299F5-4218-4E95-847F-784EF7EA8A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31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4238E9A-57FB-4EDD-9993-376836C93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A6496-FC4F-4551-9358-14C7378E6A6D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237914-350F-48A6-B41D-59F154F49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3606CE4-11B1-4799-B279-B36C8422A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D0281-D91A-415F-A216-6AEFD97F52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59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3BB51B-FC9B-4DE9-81DF-FEB441B0D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A7B70-C338-43BD-ACAB-2BAEB94E72F0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F24C3B7-C471-4E04-8497-C09F47701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1C260FA-DEEF-4090-A15B-C4EDC67FD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1CE9B-6352-482B-8FFC-DC54BCAC6D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05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0FD969-626B-45CB-BB08-EC267A694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45F1E-3139-4A74-824C-53943FF2F0D8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E10A30-7C1F-4262-A955-667150BE1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C6C22B-C596-4D0F-B49A-25ED3B8C2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EBA29-282F-4FD3-8618-E10FF50120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71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29EB2B-A544-4001-8525-3FF086589AF0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A5C43B-3130-4765-8E84-538DB040D2F2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24029D7B-F9B4-4119-A7F8-5719E4054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B44E9-8FBD-414F-9B64-F18762906A93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8D49B415-79ED-460A-9F1C-2F8982ED9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5400C51-552E-43CB-90FB-096A6253F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38B09-1355-4901-BF70-94AFA9D037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E1293D-9671-4020-8A49-A1A217CFCBFF}"/>
              </a:ext>
            </a:extLst>
          </p:cNvPr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3E3E30-078A-4D1B-A332-49B4C96952E4}"/>
              </a:ext>
            </a:extLst>
          </p:cNvPr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2D0C48A-B256-47D4-8A8B-54955273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2E5C6-FA7D-4099-8A23-831196293685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89CB682-C51F-4F73-889D-817E4F42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08FBA80-427B-4BFB-B9AE-905DB0B8D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D7A59F1C-4EF0-4E13-9555-9803633A7A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86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5FC8224-1CAD-45E2-940A-15C83304DC69}"/>
              </a:ext>
            </a:extLst>
          </p:cNvPr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8DD475-B813-48C9-AA10-EA69598152B6}"/>
              </a:ext>
            </a:extLst>
          </p:cNvPr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DDB852-FAEB-4692-B69D-125F66ACF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2D451024-0FD4-4F5A-9435-DECB5E1E4C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EC6B8-02D9-4B10-BAE6-068F062457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4176B28-D36B-4835-AFFD-3400CF8DF418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3BAA8-65AF-487D-B9B3-846D0BE9D8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1450B-B11A-4365-A826-CD3AE021E8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  <a:latin typeface="Corbel" panose="020B0503020204020204" pitchFamily="34" charset="0"/>
              </a:defRPr>
            </a:lvl1pPr>
          </a:lstStyle>
          <a:p>
            <a:fld id="{BF34C554-ABE1-46BA-B75B-C780A260EF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9" r:id="rId2"/>
    <p:sldLayoutId id="2147483735" r:id="rId3"/>
    <p:sldLayoutId id="2147483730" r:id="rId4"/>
    <p:sldLayoutId id="2147483731" r:id="rId5"/>
    <p:sldLayoutId id="2147483732" r:id="rId6"/>
    <p:sldLayoutId id="2147483736" r:id="rId7"/>
    <p:sldLayoutId id="2147483737" r:id="rId8"/>
    <p:sldLayoutId id="2147483738" r:id="rId9"/>
    <p:sldLayoutId id="2147483733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ennrrtc.org/resources/view.php?tool_id=200" TargetMode="External"/><Relationship Id="rId2" Type="http://schemas.openxmlformats.org/officeDocument/2006/relationships/hyperlink" Target="http://www.wvadvocate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rc-pad.org/component/option,com_frontpage/Itemid,1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90363-B1FA-4C3A-8B51-4678E6F08E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Psychiatric Advance Directives</a:t>
            </a:r>
          </a:p>
        </p:txBody>
      </p:sp>
      <p:sp>
        <p:nvSpPr>
          <p:cNvPr id="8195" name="Subtitle 2">
            <a:extLst>
              <a:ext uri="{FF2B5EF4-FFF2-40B4-BE49-F238E27FC236}">
                <a16:creationId xmlns:a16="http://schemas.microsoft.com/office/drawing/2014/main" id="{7AD15959-95A7-4B95-BB20-77C3E5948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r>
              <a:rPr lang="en-US" altLang="en-US"/>
              <a:t>Information For Family Members</a:t>
            </a:r>
          </a:p>
        </p:txBody>
      </p:sp>
      <p:sp>
        <p:nvSpPr>
          <p:cNvPr id="8196" name="TextBox 3">
            <a:extLst>
              <a:ext uri="{FF2B5EF4-FFF2-40B4-BE49-F238E27FC236}">
                <a16:creationId xmlns:a16="http://schemas.microsoft.com/office/drawing/2014/main" id="{1F306300-BD69-4C06-8758-168510E7D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334000"/>
            <a:ext cx="7543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West Virginia Advocates</a:t>
            </a:r>
          </a:p>
          <a:p>
            <a:pPr algn="ctr" eaLnBrk="1" hangingPunct="1"/>
            <a:r>
              <a:rPr lang="en-US" altLang="en-US" b="1"/>
              <a:t>Protection and Advocacy for Individuals with Mental Illness Advisory Council</a:t>
            </a:r>
          </a:p>
          <a:p>
            <a:pPr eaLnBrk="1" hangingPunct="1"/>
            <a:r>
              <a:rPr lang="en-US" altLang="en-US"/>
              <a:t>This information was developed to raise awareness of Psychiatric Advance Directives.  It is not intended to provide legal or medical advice.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43BE20DD-8302-4D8E-896C-98CF36248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Providers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1F3560CB-29DA-4415-AFDE-F8902C96A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Entities must provide education to their staff and their community on advance directives either directly or with other providers</a:t>
            </a:r>
          </a:p>
          <a:p>
            <a:pPr eaLnBrk="1" hangingPunct="1"/>
            <a:r>
              <a:rPr lang="en-US" altLang="en-US"/>
              <a:t>Education must include education regarding:</a:t>
            </a:r>
          </a:p>
          <a:p>
            <a:pPr lvl="1" eaLnBrk="1" hangingPunct="1"/>
            <a:r>
              <a:rPr lang="en-US" altLang="en-US"/>
              <a:t>Rights under state law to participate in decisions regarding their medical care</a:t>
            </a:r>
          </a:p>
          <a:p>
            <a:pPr lvl="1" eaLnBrk="1" hangingPunct="1"/>
            <a:r>
              <a:rPr lang="en-US" altLang="en-US"/>
              <a:t>The facility’s policies regarding advance directives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08845-C455-462D-AFEF-86737998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Complaints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071EF48C-CBD3-4674-9E57-8036E98DF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State Medicaid agencies are responsible for reviewing and responding to complaints regarding advance directives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/>
          </a:p>
          <a:p>
            <a:pPr eaLnBrk="1" hangingPunct="1"/>
            <a:r>
              <a:rPr lang="en-US" altLang="en-US"/>
              <a:t>Penalties can include fines and / or removal as Medicaid / Medicare approved provider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B29D6BD9-A4BC-4F56-91C5-5781C1C62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/>
              <a:t>What to do if directives are not being followed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351A52B6-6CE0-4A93-87E1-25E4F8561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Complaints can be filed with the agency that surveys and certifies Medicare and Medicaid providers</a:t>
            </a:r>
          </a:p>
          <a:p>
            <a:pPr eaLnBrk="1" hangingPunct="1"/>
            <a:r>
              <a:rPr lang="en-US" altLang="en-US"/>
              <a:t>Providers and healthcare plans must inform consumers they have this right, and how to file a complaint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2AD66-5EF1-4C5E-9952-E92C6EEA6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Engaging your family member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53EC239-C0A9-44AC-896B-B891DBCED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Discuss the benefits of having a psychiatric advance directive </a:t>
            </a:r>
          </a:p>
          <a:p>
            <a:pPr eaLnBrk="1" hangingPunct="1"/>
            <a:r>
              <a:rPr lang="en-US" altLang="en-US"/>
              <a:t>If they choose to develop a advance directive, suggest having it included in the treatment plan</a:t>
            </a:r>
          </a:p>
          <a:p>
            <a:pPr eaLnBrk="1" hangingPunct="1"/>
            <a:r>
              <a:rPr lang="en-US" altLang="en-US"/>
              <a:t>Discuss rights to have a Psychiatric Advance Directive with them, and what can be done if it is not honored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D7542-86DB-41C6-A7F4-936E73A4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Remember……..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8E851D44-2D79-4D44-9FB5-2E613FE8A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/>
              <a:t>You can </a:t>
            </a:r>
            <a:r>
              <a:rPr lang="en-US" altLang="en-US" u="sng"/>
              <a:t>suggest </a:t>
            </a:r>
            <a:r>
              <a:rPr lang="en-US" altLang="en-US"/>
              <a:t>an advance directive – it is up to the person with a mental illness to design and write such a document. </a:t>
            </a:r>
            <a:endParaRPr lang="en-US" altLang="en-US" sz="2400"/>
          </a:p>
          <a:p>
            <a:pPr lvl="1" eaLnBrk="1" hangingPunct="1"/>
            <a:r>
              <a:rPr lang="en-US" altLang="en-US"/>
              <a:t>Your Ideas on the content of an advance directive may be solicited – they should not be forced. </a:t>
            </a:r>
            <a:endParaRPr lang="en-US" altLang="en-US" sz="2400"/>
          </a:p>
          <a:p>
            <a:pPr lvl="1" eaLnBrk="1" hangingPunct="1"/>
            <a:r>
              <a:rPr lang="en-US" altLang="en-US"/>
              <a:t>Any advance directive can be made null and void by the person who wrote it. Rejection does not need to be written. </a:t>
            </a:r>
            <a:endParaRPr lang="en-US" alt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B1403-D5EB-40BE-9BC9-865C7688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Remember……..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89E02067-8A9F-4451-B337-50B586F53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Even when commitment proceedings are implemented, the content of an advance directive may be used to determine treatment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24F4A-3665-4680-945A-A29AB574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Resources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52CE952-93B0-4907-826E-22A1C2330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/>
              <a:t>West Virginia Advocates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>
                <a:hlinkClick r:id="rId2"/>
              </a:rPr>
              <a:t>http://www.wvadvocates.org</a:t>
            </a:r>
            <a:endParaRPr lang="en-US" sz="24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/>
              <a:t>(800) 950-5250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/>
              <a:t>WV Bureau of Senior Services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/>
              <a:t>(877) 987-3646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b="1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/>
              <a:t>Caring Connections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/>
              <a:t>www.caringinfo.org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/>
              <a:t>800/658-8898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b="1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/>
              <a:t>ADVANCE SELF-ADVOCACY PLAN (ASAP)</a:t>
            </a:r>
            <a:endParaRPr lang="en-US" sz="24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>
                <a:hlinkClick r:id="rId3"/>
              </a:rPr>
              <a:t>http://www.upennrrtc.org/resources/view.php?tool_id=200</a:t>
            </a:r>
            <a:endParaRPr lang="en-US" sz="24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/>
              <a:t>NATIONAL RESOURCE CENTER ON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/>
              <a:t>PSYCHIATRIC ADVANCE DIRECTIVES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>
                <a:hlinkClick r:id="rId4"/>
              </a:rPr>
              <a:t>http://www.nrc-pad.org/component/option,com_frontpage/Itemid,1/</a:t>
            </a:r>
            <a:r>
              <a:rPr lang="en-US" sz="2400" dirty="0"/>
              <a:t>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/>
              <a:t> 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/>
              <a:t>  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75A5E-1FA8-47D3-A8FF-E94CE50C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FAMILY MEMBERS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85E2F001-F572-423D-9AE8-C219A00B5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Psychiatric Advance Directives: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/>
              <a:t>	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/>
              <a:t>	Used to document a individual’s specific instructions or preferences regarding mental health treatment, in preparation for the possibility that the person may lose capacity to give or withhold informed consent to treatment during a crisis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88936-6390-4166-AFB0-69873B1D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Why are Psychiatric Advance Directives Important?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8851FC70-99B2-4748-931F-2B0ED79F8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Engages your family member in her or his own treatment</a:t>
            </a:r>
          </a:p>
          <a:p>
            <a:pPr eaLnBrk="1" hangingPunct="1"/>
            <a:r>
              <a:rPr lang="en-US" altLang="en-US"/>
              <a:t>Empowers your family member to make his or her own choices</a:t>
            </a:r>
          </a:p>
          <a:p>
            <a:pPr eaLnBrk="1" hangingPunct="1"/>
            <a:r>
              <a:rPr lang="en-US" altLang="en-US"/>
              <a:t>May help avoid commitment procedures which can even divide families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6D043F94-5BF9-4906-AD33-5147A49D4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What are my family members options?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4F26F-4120-4B27-A5EB-10D60821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algn="ctr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dirty="0"/>
              <a:t>Three options for developing a Psychiatric Advance Directive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Living Will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Medical Power of Attorney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Combination of Living Will and Medical Power of Attorney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894FB42C-41F2-43A6-A872-8E5A108E3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What are your family member’s rights?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F8A49DA-0293-47C3-8A5D-7878DFA80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/>
              <a:t>State Rule 64-74-5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/>
              <a:t>Advance Psychiatric Directive Right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/>
          </a:p>
          <a:p>
            <a:pPr eaLnBrk="1" hangingPunct="1"/>
            <a:r>
              <a:rPr lang="en-US" altLang="en-US"/>
              <a:t>The right to an advance psychiatric directive prepared at a time when the individual has not been adjudged to be incompetent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DBDDA05D-9D16-4454-ADC0-83D4557FD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What are your family member’s rights?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67ED6505-4BCA-4FE6-9467-7A58D0BB6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right to refuse to create an advance psychiatric directive</a:t>
            </a:r>
          </a:p>
          <a:p>
            <a:pPr eaLnBrk="1" hangingPunct="1"/>
            <a:r>
              <a:rPr lang="en-US" altLang="en-US"/>
              <a:t>The right to have it entered into his or her clinical record at the behavioral health service at which he or she is receiving or may receive care or treatment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4D91EC61-B399-43DF-A5BB-5D114EFD7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Withdrawing a Directive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82F0D1E6-96FA-4731-A18C-671A143A1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Any advance psychiatric directive written and signed by a consumer may be withdrawn at any time verbally or in writing by the consumer</a:t>
            </a:r>
          </a:p>
          <a:p>
            <a:pPr eaLnBrk="1" hangingPunct="1"/>
            <a:r>
              <a:rPr lang="en-US" altLang="en-US"/>
              <a:t>Often referred as the “Ulysses effect”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E2DD8D3A-CA37-4401-B2FC-EC8E18F89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Things to consider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827655E5-F931-43C0-9F94-3248E0DA0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/>
              <a:t>	</a:t>
            </a:r>
            <a:r>
              <a:rPr lang="en-US" altLang="en-US" u="sng"/>
              <a:t>What should your family member consider in writing a psychiatric advance directive?</a:t>
            </a:r>
          </a:p>
          <a:p>
            <a:pPr eaLnBrk="1" hangingPunct="1"/>
            <a:r>
              <a:rPr lang="en-US" altLang="en-US"/>
              <a:t>Find someone to help that he or she trusts</a:t>
            </a:r>
          </a:p>
          <a:p>
            <a:pPr eaLnBrk="1" hangingPunct="1"/>
            <a:r>
              <a:rPr lang="en-US" altLang="en-US"/>
              <a:t>Discuss possibilities and choices with this individual</a:t>
            </a:r>
          </a:p>
          <a:p>
            <a:pPr eaLnBrk="1" hangingPunct="1"/>
            <a:r>
              <a:rPr lang="en-US" altLang="en-US"/>
              <a:t>Get agreement with choices</a:t>
            </a:r>
          </a:p>
          <a:p>
            <a:pPr eaLnBrk="1" hangingPunct="1"/>
            <a:r>
              <a:rPr lang="en-US" altLang="en-US"/>
              <a:t>Identify a person who will advocate for choices</a:t>
            </a:r>
          </a:p>
          <a:p>
            <a:pPr eaLnBrk="1" hangingPunct="1"/>
            <a:r>
              <a:rPr lang="en-US" altLang="en-US"/>
              <a:t>Be specific about when the PAD should be used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9099819F-C669-4E10-A773-5BF9054C6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Providers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B0BBE1D9-1933-4D3E-BCA4-D836B761B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consumer has the right to be informed by a </a:t>
            </a:r>
            <a:r>
              <a:rPr lang="en-US" altLang="en-US" b="1"/>
              <a:t>behavioral health service </a:t>
            </a:r>
            <a:r>
              <a:rPr lang="en-US" altLang="en-US"/>
              <a:t>of the availability and applicability of an advance psychiatric directive and to receive education and assistance from the behavioral health service in preparing such a document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54</TotalTime>
  <Words>1158</Words>
  <Application>Microsoft Office PowerPoint</Application>
  <PresentationFormat>On-screen Show (4:3)</PresentationFormat>
  <Paragraphs>125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Corbel</vt:lpstr>
      <vt:lpstr>Wingdings 2</vt:lpstr>
      <vt:lpstr>Wingdings</vt:lpstr>
      <vt:lpstr>Wingdings 3</vt:lpstr>
      <vt:lpstr>Calibri</vt:lpstr>
      <vt:lpstr>Module</vt:lpstr>
      <vt:lpstr>Psychiatric Advance Directives</vt:lpstr>
      <vt:lpstr>FAMILY MEMBERS</vt:lpstr>
      <vt:lpstr>Why are Psychiatric Advance Directives Important?</vt:lpstr>
      <vt:lpstr>What are my family members options?</vt:lpstr>
      <vt:lpstr>What are your family member’s rights?</vt:lpstr>
      <vt:lpstr>What are your family member’s rights?</vt:lpstr>
      <vt:lpstr>Withdrawing a Directive</vt:lpstr>
      <vt:lpstr>Things to consider</vt:lpstr>
      <vt:lpstr>Providers</vt:lpstr>
      <vt:lpstr>Providers</vt:lpstr>
      <vt:lpstr>Complaints</vt:lpstr>
      <vt:lpstr>What to do if directives are not being followed</vt:lpstr>
      <vt:lpstr>Engaging your family member</vt:lpstr>
      <vt:lpstr>Remember……..</vt:lpstr>
      <vt:lpstr>Remember……..</vt:lpstr>
      <vt:lpstr>Resources</vt:lpstr>
    </vt:vector>
  </TitlesOfParts>
  <Company>West Virginia Mental Health Consumers'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Psychiatric Advance Directives</dc:title>
  <dc:creator>STEPPS Coordinator</dc:creator>
  <cp:lastModifiedBy>Terry Hickernell</cp:lastModifiedBy>
  <cp:revision>5</cp:revision>
  <dcterms:created xsi:type="dcterms:W3CDTF">2009-07-08T18:42:14Z</dcterms:created>
  <dcterms:modified xsi:type="dcterms:W3CDTF">2020-03-03T18:47:57Z</dcterms:modified>
</cp:coreProperties>
</file>